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2" r:id="rId1"/>
  </p:sldMasterIdLst>
  <p:notesMasterIdLst>
    <p:notesMasterId r:id="rId31"/>
  </p:notesMasterIdLst>
  <p:sldIdLst>
    <p:sldId id="256" r:id="rId2"/>
    <p:sldId id="326" r:id="rId3"/>
    <p:sldId id="258" r:id="rId4"/>
    <p:sldId id="316" r:id="rId5"/>
    <p:sldId id="302" r:id="rId6"/>
    <p:sldId id="260" r:id="rId7"/>
    <p:sldId id="329" r:id="rId8"/>
    <p:sldId id="330" r:id="rId9"/>
    <p:sldId id="331" r:id="rId10"/>
    <p:sldId id="314" r:id="rId11"/>
    <p:sldId id="332" r:id="rId12"/>
    <p:sldId id="333" r:id="rId13"/>
    <p:sldId id="308" r:id="rId14"/>
    <p:sldId id="322" r:id="rId15"/>
    <p:sldId id="307" r:id="rId16"/>
    <p:sldId id="306" r:id="rId17"/>
    <p:sldId id="303" r:id="rId18"/>
    <p:sldId id="335" r:id="rId19"/>
    <p:sldId id="304" r:id="rId20"/>
    <p:sldId id="334" r:id="rId21"/>
    <p:sldId id="305" r:id="rId22"/>
    <p:sldId id="325" r:id="rId23"/>
    <p:sldId id="324" r:id="rId24"/>
    <p:sldId id="309" r:id="rId25"/>
    <p:sldId id="337" r:id="rId26"/>
    <p:sldId id="312" r:id="rId27"/>
    <p:sldId id="261" r:id="rId28"/>
    <p:sldId id="323" r:id="rId29"/>
    <p:sldId id="315" r:id="rId30"/>
  </p:sldIdLst>
  <p:sldSz cx="9144000" cy="5143500" type="screen16x9"/>
  <p:notesSz cx="6858000" cy="9144000"/>
  <p:embeddedFontLst>
    <p:embeddedFont>
      <p:font typeface="Exo Medium" panose="020B0604020202020204" charset="0"/>
      <p:regular r:id="rId32"/>
      <p:bold r:id="rId33"/>
      <p:italic r:id="rId34"/>
      <p:boldItalic r:id="rId35"/>
    </p:embeddedFont>
    <p:embeddedFont>
      <p:font typeface="Hind Madurai" panose="02000000000000000000" pitchFamily="2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Προεπιλεγμένη ενότητα" id="{BBD557B6-AD6D-42DD-958C-6068EDB53130}">
          <p14:sldIdLst>
            <p14:sldId id="256"/>
            <p14:sldId id="326"/>
            <p14:sldId id="258"/>
            <p14:sldId id="316"/>
            <p14:sldId id="302"/>
            <p14:sldId id="260"/>
            <p14:sldId id="329"/>
            <p14:sldId id="330"/>
            <p14:sldId id="331"/>
            <p14:sldId id="314"/>
            <p14:sldId id="332"/>
            <p14:sldId id="333"/>
          </p14:sldIdLst>
        </p14:section>
        <p14:section name="Experiments" id="{0F93BDD7-C5DD-4D93-9185-EB99151FBBB0}">
          <p14:sldIdLst>
            <p14:sldId id="308"/>
            <p14:sldId id="322"/>
            <p14:sldId id="307"/>
            <p14:sldId id="306"/>
            <p14:sldId id="303"/>
            <p14:sldId id="335"/>
          </p14:sldIdLst>
        </p14:section>
        <p14:section name="Shortcomings" id="{B25BE6D2-3C77-4F5F-A9AB-C28E081F72AF}">
          <p14:sldIdLst>
            <p14:sldId id="304"/>
            <p14:sldId id="334"/>
            <p14:sldId id="305"/>
            <p14:sldId id="325"/>
            <p14:sldId id="324"/>
            <p14:sldId id="309"/>
            <p14:sldId id="337"/>
          </p14:sldIdLst>
        </p14:section>
        <p14:section name="Outro" id="{287B4425-942E-48E7-A45C-7A30E77F0CE5}">
          <p14:sldIdLst>
            <p14:sldId id="312"/>
            <p14:sldId id="261"/>
            <p14:sldId id="323"/>
            <p14:sldId id="31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C3E1"/>
    <a:srgbClr val="A8C4DC"/>
    <a:srgbClr val="1093D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91B3AD-B7F0-4B98-82D7-88EF4F677755}" v="3508" dt="2025-07-02T12:55:51.805"/>
  </p1510:revLst>
</p1510:revInfo>
</file>

<file path=ppt/tableStyles.xml><?xml version="1.0" encoding="utf-8"?>
<a:tblStyleLst xmlns:a="http://schemas.openxmlformats.org/drawingml/2006/main" def="{00FAFAD9-95C2-4C03-B506-1A888B722894}">
  <a:tblStyle styleId="{00FAFAD9-95C2-4C03-B506-1A888B7228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24" autoAdjust="0"/>
    <p:restoredTop sz="52485" autoAdjust="0"/>
  </p:normalViewPr>
  <p:slideViewPr>
    <p:cSldViewPr snapToGrid="0">
      <p:cViewPr varScale="1">
        <p:scale>
          <a:sx n="144" d="100"/>
          <a:sy n="144" d="100"/>
        </p:scale>
        <p:origin x="582" y="120"/>
      </p:cViewPr>
      <p:guideLst/>
    </p:cSldViewPr>
  </p:slideViewPr>
  <p:outlineViewPr>
    <p:cViewPr>
      <p:scale>
        <a:sx n="33" d="100"/>
        <a:sy n="33" d="100"/>
      </p:scale>
      <p:origin x="0" y="-460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>
          <a:extLst>
            <a:ext uri="{FF2B5EF4-FFF2-40B4-BE49-F238E27FC236}">
              <a16:creationId xmlns:a16="http://schemas.microsoft.com/office/drawing/2014/main" id="{85392D92-ED84-E320-4929-5A88FEDE9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>
            <a:extLst>
              <a:ext uri="{FF2B5EF4-FFF2-40B4-BE49-F238E27FC236}">
                <a16:creationId xmlns:a16="http://schemas.microsoft.com/office/drawing/2014/main" id="{3884B7D6-18C4-9BC6-96C7-4C646100E3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>
            <a:extLst>
              <a:ext uri="{FF2B5EF4-FFF2-40B4-BE49-F238E27FC236}">
                <a16:creationId xmlns:a16="http://schemas.microsoft.com/office/drawing/2014/main" id="{77D75036-F642-1290-3BF0-52EA7FE2A1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785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>
          <a:extLst>
            <a:ext uri="{FF2B5EF4-FFF2-40B4-BE49-F238E27FC236}">
              <a16:creationId xmlns:a16="http://schemas.microsoft.com/office/drawing/2014/main" id="{BBEB83D3-6CE1-0966-0C16-181C379CA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>
            <a:extLst>
              <a:ext uri="{FF2B5EF4-FFF2-40B4-BE49-F238E27FC236}">
                <a16:creationId xmlns:a16="http://schemas.microsoft.com/office/drawing/2014/main" id="{7B62BACA-5F6E-3D14-98F3-D55D63A024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>
            <a:extLst>
              <a:ext uri="{FF2B5EF4-FFF2-40B4-BE49-F238E27FC236}">
                <a16:creationId xmlns:a16="http://schemas.microsoft.com/office/drawing/2014/main" id="{3F7BC756-C618-5F51-BA58-1BB6EC6738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725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8221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58417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00002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38603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26804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>
          <a:extLst>
            <a:ext uri="{FF2B5EF4-FFF2-40B4-BE49-F238E27FC236}">
              <a16:creationId xmlns:a16="http://schemas.microsoft.com/office/drawing/2014/main" id="{804B47E1-6F81-066D-5784-44FDF11E4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>
            <a:extLst>
              <a:ext uri="{FF2B5EF4-FFF2-40B4-BE49-F238E27FC236}">
                <a16:creationId xmlns:a16="http://schemas.microsoft.com/office/drawing/2014/main" id="{BD4F1DA6-5350-B91C-8F40-EF2BE016DA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>
            <a:extLst>
              <a:ext uri="{FF2B5EF4-FFF2-40B4-BE49-F238E27FC236}">
                <a16:creationId xmlns:a16="http://schemas.microsoft.com/office/drawing/2014/main" id="{F6F96773-4269-4392-E95E-6EA5DE6D99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9743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7460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>
          <a:extLst>
            <a:ext uri="{FF2B5EF4-FFF2-40B4-BE49-F238E27FC236}">
              <a16:creationId xmlns:a16="http://schemas.microsoft.com/office/drawing/2014/main" id="{B07971B8-F5E9-F5F9-2BB4-B2D035958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>
            <a:extLst>
              <a:ext uri="{FF2B5EF4-FFF2-40B4-BE49-F238E27FC236}">
                <a16:creationId xmlns:a16="http://schemas.microsoft.com/office/drawing/2014/main" id="{29D04BAF-D61B-50E0-B6B9-BBB163E91E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>
            <a:extLst>
              <a:ext uri="{FF2B5EF4-FFF2-40B4-BE49-F238E27FC236}">
                <a16:creationId xmlns:a16="http://schemas.microsoft.com/office/drawing/2014/main" id="{83D0CB4A-8304-3BDE-E2D8-B744C81DF0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392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l-GR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4673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00289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62430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0301915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>
          <a:extLst>
            <a:ext uri="{FF2B5EF4-FFF2-40B4-BE49-F238E27FC236}">
              <a16:creationId xmlns:a16="http://schemas.microsoft.com/office/drawing/2014/main" id="{E4D9BE88-BD3D-8099-3D1A-155F9DBE4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>
            <a:extLst>
              <a:ext uri="{FF2B5EF4-FFF2-40B4-BE49-F238E27FC236}">
                <a16:creationId xmlns:a16="http://schemas.microsoft.com/office/drawing/2014/main" id="{5BFEA545-7984-BFC4-564A-520886A3F5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>
            <a:extLst>
              <a:ext uri="{FF2B5EF4-FFF2-40B4-BE49-F238E27FC236}">
                <a16:creationId xmlns:a16="http://schemas.microsoft.com/office/drawing/2014/main" id="{4342369D-0B0D-191F-E218-B132745687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16821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2065388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b1d99a1da6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b1d99a1da6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74009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207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115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193052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>
          <a:extLst>
            <a:ext uri="{FF2B5EF4-FFF2-40B4-BE49-F238E27FC236}">
              <a16:creationId xmlns:a16="http://schemas.microsoft.com/office/drawing/2014/main" id="{A148785C-07CF-7623-1EE4-4DD7ACA0C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>
            <a:extLst>
              <a:ext uri="{FF2B5EF4-FFF2-40B4-BE49-F238E27FC236}">
                <a16:creationId xmlns:a16="http://schemas.microsoft.com/office/drawing/2014/main" id="{05C189A9-E855-434A-69DC-CE6F13CA14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>
            <a:extLst>
              <a:ext uri="{FF2B5EF4-FFF2-40B4-BE49-F238E27FC236}">
                <a16:creationId xmlns:a16="http://schemas.microsoft.com/office/drawing/2014/main" id="{A70EFB43-3475-C12F-5343-A2578EFEA5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1302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>
          <a:extLst>
            <a:ext uri="{FF2B5EF4-FFF2-40B4-BE49-F238E27FC236}">
              <a16:creationId xmlns:a16="http://schemas.microsoft.com/office/drawing/2014/main" id="{740A9FA7-DAAA-E578-18A5-481715E2E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>
            <a:extLst>
              <a:ext uri="{FF2B5EF4-FFF2-40B4-BE49-F238E27FC236}">
                <a16:creationId xmlns:a16="http://schemas.microsoft.com/office/drawing/2014/main" id="{303AFEFE-1C0E-1D3D-36AA-6FFC9FB6FA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>
            <a:extLst>
              <a:ext uri="{FF2B5EF4-FFF2-40B4-BE49-F238E27FC236}">
                <a16:creationId xmlns:a16="http://schemas.microsoft.com/office/drawing/2014/main" id="{D144DD4C-C28E-1A78-A439-C37D7A376D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9922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>
          <a:extLst>
            <a:ext uri="{FF2B5EF4-FFF2-40B4-BE49-F238E27FC236}">
              <a16:creationId xmlns:a16="http://schemas.microsoft.com/office/drawing/2014/main" id="{DD0649BE-2B74-591E-C943-EF255C050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0a242ccc1_1_20816:notes">
            <a:extLst>
              <a:ext uri="{FF2B5EF4-FFF2-40B4-BE49-F238E27FC236}">
                <a16:creationId xmlns:a16="http://schemas.microsoft.com/office/drawing/2014/main" id="{4DC27DCD-031D-C79D-CD14-90BC3C06DE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0a242ccc1_1_20816:notes">
            <a:extLst>
              <a:ext uri="{FF2B5EF4-FFF2-40B4-BE49-F238E27FC236}">
                <a16:creationId xmlns:a16="http://schemas.microsoft.com/office/drawing/2014/main" id="{B36E27D9-36FB-5B10-0639-F0C3040038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6927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0a242ccc1_1_20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0a242ccc1_1_20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73211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9400" y="1059419"/>
            <a:ext cx="4260300" cy="20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10100" y="3274583"/>
            <a:ext cx="38589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subTitle" idx="1"/>
          </p:nvPr>
        </p:nvSpPr>
        <p:spPr>
          <a:xfrm>
            <a:off x="3921050" y="2986597"/>
            <a:ext cx="4328400" cy="449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ind"/>
              <a:buNone/>
              <a:defRPr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ind"/>
              <a:buNone/>
              <a:defRPr sz="18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ind"/>
              <a:buNone/>
              <a:defRPr sz="18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ind"/>
              <a:buNone/>
              <a:defRPr sz="18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ind"/>
              <a:buNone/>
              <a:defRPr sz="18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ind"/>
              <a:buNone/>
              <a:defRPr sz="18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ind"/>
              <a:buNone/>
              <a:defRPr sz="18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ind"/>
              <a:buNone/>
              <a:defRPr sz="18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ind"/>
              <a:buNone/>
              <a:defRPr sz="18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21050" y="1615100"/>
            <a:ext cx="4328400" cy="129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arla"/>
              <a:buNone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arla"/>
              <a:buNone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arla"/>
              <a:buNone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arla"/>
              <a:buNone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arla"/>
              <a:buNone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arla"/>
              <a:buNone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arla"/>
              <a:buNone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arla"/>
              <a:buNone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1759250" y="1928500"/>
            <a:ext cx="1749900" cy="15078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0"/>
              <a:buNone/>
              <a:defRPr sz="1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lvl="1" algn="ctr" rtl="0">
              <a:buNone/>
              <a:defRPr sz="1200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lvl="2" algn="ctr" rtl="0">
              <a:buNone/>
              <a:defRPr sz="1200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lvl="3" algn="ctr" rtl="0">
              <a:buNone/>
              <a:defRPr sz="1200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lvl="4" algn="ctr" rtl="0">
              <a:buNone/>
              <a:defRPr sz="1200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lvl="5" algn="ctr" rtl="0">
              <a:buNone/>
              <a:defRPr sz="1200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lvl="6" algn="ctr" rtl="0">
              <a:buNone/>
              <a:defRPr sz="1200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lvl="7" algn="ctr" rtl="0">
              <a:buNone/>
              <a:defRPr sz="1200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lvl="8" algn="ctr" rtl="0">
              <a:buNone/>
              <a:defRPr sz="1200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-13125" y="4742850"/>
            <a:ext cx="240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3100" y="1181925"/>
            <a:ext cx="7717500" cy="34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ind Madurai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ind Madurai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ind Madurai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ind Madurai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ind Madurai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ind Madurai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ind Madurai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ind Madurai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20" name="Google Shape;20;p4"/>
          <p:cNvCxnSpPr/>
          <p:nvPr/>
        </p:nvCxnSpPr>
        <p:spPr>
          <a:xfrm>
            <a:off x="-13125" y="4742850"/>
            <a:ext cx="240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lvl="1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lvl="2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lvl="3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lvl="4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lvl="5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lvl="6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lvl="7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lvl="8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body" idx="1"/>
          </p:nvPr>
        </p:nvSpPr>
        <p:spPr>
          <a:xfrm>
            <a:off x="948600" y="1423500"/>
            <a:ext cx="3426300" cy="29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lvl="1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lvl="2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lvl="3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lvl="4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lvl="5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lvl="6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lvl="7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lvl="8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-13125" y="4742850"/>
            <a:ext cx="240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 hasCustomPrompt="1"/>
          </p:nvPr>
        </p:nvSpPr>
        <p:spPr>
          <a:xfrm>
            <a:off x="3997325" y="1197250"/>
            <a:ext cx="628500" cy="6285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849825" y="1867900"/>
            <a:ext cx="29235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"/>
          </p:nvPr>
        </p:nvSpPr>
        <p:spPr>
          <a:xfrm>
            <a:off x="3028025" y="2124100"/>
            <a:ext cx="2567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3" hasCustomPrompt="1"/>
          </p:nvPr>
        </p:nvSpPr>
        <p:spPr>
          <a:xfrm>
            <a:off x="7092875" y="1197250"/>
            <a:ext cx="628500" cy="6285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4"/>
          </p:nvPr>
        </p:nvSpPr>
        <p:spPr>
          <a:xfrm>
            <a:off x="6016025" y="1867900"/>
            <a:ext cx="27822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5"/>
          </p:nvPr>
        </p:nvSpPr>
        <p:spPr>
          <a:xfrm>
            <a:off x="6123575" y="2124100"/>
            <a:ext cx="2567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6" hasCustomPrompt="1"/>
          </p:nvPr>
        </p:nvSpPr>
        <p:spPr>
          <a:xfrm>
            <a:off x="3997325" y="2956225"/>
            <a:ext cx="628500" cy="6285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7"/>
          </p:nvPr>
        </p:nvSpPr>
        <p:spPr>
          <a:xfrm>
            <a:off x="2920475" y="3626875"/>
            <a:ext cx="27822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8"/>
          </p:nvPr>
        </p:nvSpPr>
        <p:spPr>
          <a:xfrm>
            <a:off x="3028025" y="3883075"/>
            <a:ext cx="2567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9" hasCustomPrompt="1"/>
          </p:nvPr>
        </p:nvSpPr>
        <p:spPr>
          <a:xfrm>
            <a:off x="7092875" y="2956225"/>
            <a:ext cx="628500" cy="6285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3"/>
          </p:nvPr>
        </p:nvSpPr>
        <p:spPr>
          <a:xfrm>
            <a:off x="6016025" y="3626875"/>
            <a:ext cx="27822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4"/>
          </p:nvPr>
        </p:nvSpPr>
        <p:spPr>
          <a:xfrm>
            <a:off x="6123575" y="3883075"/>
            <a:ext cx="2567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lvl="1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lvl="2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lvl="3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lvl="4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lvl="5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lvl="6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lvl="7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lvl="8" algn="ctr" rtl="0">
              <a:buNone/>
              <a:defRPr sz="1200">
                <a:solidFill>
                  <a:schemeClr val="dk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" name="Google Shape;73;p13"/>
          <p:cNvCxnSpPr/>
          <p:nvPr/>
        </p:nvCxnSpPr>
        <p:spPr>
          <a:xfrm>
            <a:off x="-13125" y="4742850"/>
            <a:ext cx="240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762075"/>
            <a:ext cx="7717500" cy="24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Char char="●"/>
              <a:defRPr sz="18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Char char="○"/>
              <a:defRPr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Char char="■"/>
              <a:defRPr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Char char="●"/>
              <a:defRPr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Char char="○"/>
              <a:defRPr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Char char="■"/>
              <a:defRPr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Char char="●"/>
              <a:defRPr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Char char="○"/>
              <a:defRPr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Char char="■"/>
              <a:defRPr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0000"/>
            <a:lumOff val="40000"/>
          </a:schemeClr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>
            <a:spLocks noGrp="1"/>
          </p:cNvSpPr>
          <p:nvPr>
            <p:ph type="ctrTitle"/>
          </p:nvPr>
        </p:nvSpPr>
        <p:spPr>
          <a:xfrm>
            <a:off x="580813" y="1059419"/>
            <a:ext cx="4460325" cy="20401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0" dirty="0">
                <a:latin typeface="Times New Roman"/>
                <a:cs typeface="Times New Roman"/>
              </a:rPr>
              <a:t>Deep Illumination-Driven</a:t>
            </a:r>
            <a:endParaRPr lang="el-GR" dirty="0"/>
          </a:p>
          <a:p>
            <a:r>
              <a:rPr lang="en-US" sz="3200" b="0" dirty="0">
                <a:latin typeface="Times New Roman"/>
                <a:cs typeface="Times New Roman"/>
              </a:rPr>
              <a:t>Light Probe Placement</a:t>
            </a:r>
            <a:endParaRPr lang="el-GR" dirty="0"/>
          </a:p>
        </p:txBody>
      </p:sp>
      <p:sp>
        <p:nvSpPr>
          <p:cNvPr id="199" name="Google Shape;199;p27"/>
          <p:cNvSpPr txBox="1">
            <a:spLocks noGrp="1"/>
          </p:cNvSpPr>
          <p:nvPr>
            <p:ph type="subTitle" idx="1"/>
          </p:nvPr>
        </p:nvSpPr>
        <p:spPr>
          <a:xfrm>
            <a:off x="508700" y="3274583"/>
            <a:ext cx="42603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l-GR" sz="1200" b="1" dirty="0">
                <a:solidFill>
                  <a:srgbClr val="002060"/>
                </a:solidFill>
                <a:latin typeface="Times New Roman"/>
                <a:cs typeface="Times New Roman"/>
              </a:rPr>
              <a:t>ΑΝΔΡΕΑΣ ΤΑΡΑΣΙΔΗΣ</a:t>
            </a:r>
          </a:p>
          <a:p>
            <a:pPr marL="0" indent="0"/>
            <a:r>
              <a:rPr lang="el-GR" sz="1200" b="1" dirty="0">
                <a:solidFill>
                  <a:srgbClr val="002060"/>
                </a:solidFill>
                <a:latin typeface="Times New Roman"/>
                <a:cs typeface="Times New Roman"/>
              </a:rPr>
              <a:t>ΕΠΙΒΛΕΠΩΝ ΚΑΘΗΓΗΤΗΣ: ΙΩΑΝΝΗΣ ΦΟΥΝΤΟΣ</a:t>
            </a:r>
            <a:endParaRPr lang="el-GR" sz="12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0" name="Google Shape;200;p27"/>
          <p:cNvCxnSpPr/>
          <p:nvPr/>
        </p:nvCxnSpPr>
        <p:spPr>
          <a:xfrm>
            <a:off x="0" y="3104398"/>
            <a:ext cx="456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Ορθογώνιο 8">
            <a:extLst>
              <a:ext uri="{FF2B5EF4-FFF2-40B4-BE49-F238E27FC236}">
                <a16:creationId xmlns:a16="http://schemas.microsoft.com/office/drawing/2014/main" id="{43217677-9517-471F-D128-44C11F406C7A}"/>
              </a:ext>
            </a:extLst>
          </p:cNvPr>
          <p:cNvSpPr/>
          <p:nvPr/>
        </p:nvSpPr>
        <p:spPr>
          <a:xfrm>
            <a:off x="5944137" y="0"/>
            <a:ext cx="3199863" cy="5143499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pic>
        <p:nvPicPr>
          <p:cNvPr id="8" name="Εικόνα 7">
            <a:extLst>
              <a:ext uri="{FF2B5EF4-FFF2-40B4-BE49-F238E27FC236}">
                <a16:creationId xmlns:a16="http://schemas.microsoft.com/office/drawing/2014/main" id="{694AC9C8-45A7-5ADB-D828-2AC33D346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896" y="982046"/>
            <a:ext cx="2504344" cy="296372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 dirty="0">
                <a:latin typeface="Times New Roman"/>
                <a:cs typeface="Times New Roman"/>
              </a:rPr>
              <a:t>LPNN MODEL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3369212" y="731375"/>
            <a:ext cx="5774919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207;p28">
            <a:extLst>
              <a:ext uri="{FF2B5EF4-FFF2-40B4-BE49-F238E27FC236}">
                <a16:creationId xmlns:a16="http://schemas.microsoft.com/office/drawing/2014/main" id="{45D378A7-0472-88E6-4090-2DA6FDA9E369}"/>
              </a:ext>
            </a:extLst>
          </p:cNvPr>
          <p:cNvSpPr txBox="1">
            <a:spLocks/>
          </p:cNvSpPr>
          <p:nvPr/>
        </p:nvSpPr>
        <p:spPr>
          <a:xfrm>
            <a:off x="642762" y="1190717"/>
            <a:ext cx="3275091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</a:rPr>
              <a:t>Βασισμένο στο </a:t>
            </a:r>
            <a:r>
              <a:rPr lang="el-GR" sz="1400" dirty="0" err="1">
                <a:solidFill>
                  <a:srgbClr val="30394B"/>
                </a:solidFill>
                <a:latin typeface="Times New Roman"/>
                <a:cs typeface="Times New Roman"/>
              </a:rPr>
              <a:t>PointNet</a:t>
            </a:r>
            <a:endParaRPr lang="el-GR" sz="1400" dirty="0" err="1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95350" lvl="1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000" dirty="0" err="1">
                <a:solidFill>
                  <a:srgbClr val="30394B"/>
                </a:solidFill>
                <a:latin typeface="Times New Roman"/>
                <a:cs typeface="Times New Roman"/>
              </a:rPr>
              <a:t>Qi</a:t>
            </a:r>
            <a:r>
              <a:rPr lang="el-GR" sz="10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el-GR" sz="1000" dirty="0" err="1">
                <a:solidFill>
                  <a:srgbClr val="30394B"/>
                </a:solidFill>
                <a:latin typeface="Times New Roman"/>
                <a:cs typeface="Times New Roman"/>
              </a:rPr>
              <a:t>et</a:t>
            </a:r>
            <a:r>
              <a:rPr lang="el-GR" sz="10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el-GR" sz="1000" dirty="0" err="1">
                <a:solidFill>
                  <a:srgbClr val="30394B"/>
                </a:solidFill>
                <a:latin typeface="Times New Roman"/>
                <a:cs typeface="Times New Roman"/>
              </a:rPr>
              <a:t>al</a:t>
            </a:r>
            <a:r>
              <a:rPr lang="el-GR" sz="1000" dirty="0">
                <a:solidFill>
                  <a:srgbClr val="30394B"/>
                </a:solidFill>
                <a:latin typeface="Times New Roman"/>
                <a:cs typeface="Times New Roman"/>
              </a:rPr>
              <a:t>. (2017)</a:t>
            </a: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Per-Point inference</a:t>
            </a:r>
            <a:endParaRPr lang="en-US" sz="1400" dirty="0" err="1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0394B"/>
                </a:solidFill>
                <a:latin typeface="Times New Roman"/>
                <a:cs typeface="Times New Roman"/>
              </a:rPr>
              <a:t>Arbitrarily-sized input</a:t>
            </a:r>
            <a:endParaRPr lang="en-US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Εικόνα 3" descr="Εικόνα που περιέχει κείμενο, διάγραμμα, στιγμιότυπο οθόνης, αριθμός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D895FFB7-6B8A-8C65-F73F-21F4E26AD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030" y="1288903"/>
            <a:ext cx="5595928" cy="1760654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  <p:sp>
        <p:nvSpPr>
          <p:cNvPr id="2" name="Ορθογώνιο: Στρογγύλεμα γωνιών 1">
            <a:extLst>
              <a:ext uri="{FF2B5EF4-FFF2-40B4-BE49-F238E27FC236}">
                <a16:creationId xmlns:a16="http://schemas.microsoft.com/office/drawing/2014/main" id="{FE8D51A9-F8A6-FFBD-B0C6-B5B02F817D2F}"/>
              </a:ext>
            </a:extLst>
          </p:cNvPr>
          <p:cNvSpPr/>
          <p:nvPr/>
        </p:nvSpPr>
        <p:spPr>
          <a:xfrm>
            <a:off x="3302085" y="3412307"/>
            <a:ext cx="5603080" cy="1042510"/>
          </a:xfrm>
          <a:prstGeom prst="round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l-GR" dirty="0">
              <a:cs typeface="Arial"/>
            </a:endParaRPr>
          </a:p>
        </p:txBody>
      </p:sp>
      <p:sp>
        <p:nvSpPr>
          <p:cNvPr id="8" name="Google Shape;207;p28">
            <a:extLst>
              <a:ext uri="{FF2B5EF4-FFF2-40B4-BE49-F238E27FC236}">
                <a16:creationId xmlns:a16="http://schemas.microsoft.com/office/drawing/2014/main" id="{AE6D4BAA-D018-BA57-A3E9-EBA734260533}"/>
              </a:ext>
            </a:extLst>
          </p:cNvPr>
          <p:cNvSpPr txBox="1">
            <a:spLocks/>
          </p:cNvSpPr>
          <p:nvPr/>
        </p:nvSpPr>
        <p:spPr>
          <a:xfrm>
            <a:off x="3299870" y="3198960"/>
            <a:ext cx="3460915" cy="1530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609600" lvl="1" indent="0" algn="l">
              <a:spcBef>
                <a:spcPts val="1600"/>
              </a:spcBef>
              <a:buSzPts val="1200"/>
            </a:pPr>
            <a:r>
              <a:rPr lang="el-GR" sz="10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Συνέλιξη μιας διάστασης</a:t>
            </a:r>
            <a:endParaRPr lang="en-US" sz="1000" b="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  <a:p>
            <a:pPr marL="609600" lvl="1" indent="0" algn="l">
              <a:spcBef>
                <a:spcPts val="1600"/>
              </a:spcBef>
              <a:buSzPts val="1200"/>
            </a:pPr>
            <a:r>
              <a:rPr lang="el-GR" sz="10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Απενεργοποίηση με πιθανότητα 30%</a:t>
            </a:r>
            <a:endParaRPr lang="en-US" sz="1000" b="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09600" lvl="1" indent="0" algn="l">
              <a:spcBef>
                <a:spcPts val="1600"/>
              </a:spcBef>
              <a:buSzPts val="1200"/>
            </a:pPr>
            <a:r>
              <a:rPr lang="el-GR" sz="1000" b="0" dirty="0">
                <a:solidFill>
                  <a:srgbClr val="30394B"/>
                </a:solidFill>
                <a:latin typeface="Times New Roman"/>
                <a:cs typeface="Times New Roman"/>
              </a:rPr>
              <a:t>           Ολική συγκέντρωση μεγίστου ή μέσης τιμής</a:t>
            </a:r>
            <a:endParaRPr lang="el-GR" sz="1000" b="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207;p28">
            <a:extLst>
              <a:ext uri="{FF2B5EF4-FFF2-40B4-BE49-F238E27FC236}">
                <a16:creationId xmlns:a16="http://schemas.microsoft.com/office/drawing/2014/main" id="{EC9F2B46-7C88-097B-A1B7-61D5C2CBB74F}"/>
              </a:ext>
            </a:extLst>
          </p:cNvPr>
          <p:cNvSpPr txBox="1">
            <a:spLocks/>
          </p:cNvSpPr>
          <p:nvPr/>
        </p:nvSpPr>
        <p:spPr>
          <a:xfrm>
            <a:off x="2709923" y="3185717"/>
            <a:ext cx="1765243" cy="15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609600" lvl="1" indent="0" algn="l">
              <a:spcBef>
                <a:spcPts val="1600"/>
              </a:spcBef>
              <a:buSzPts val="1200"/>
            </a:pPr>
            <a:r>
              <a:rPr lang="en-US" sz="1000" b="0" dirty="0">
                <a:solidFill>
                  <a:srgbClr val="30394B"/>
                </a:solidFill>
                <a:latin typeface="Times New Roman"/>
                <a:cs typeface="Times New Roman"/>
              </a:rPr>
              <a:t>Conv1D </a:t>
            </a:r>
            <a:endParaRPr lang="en-US" sz="1000" b="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09600" lvl="1" indent="0" algn="l">
              <a:spcBef>
                <a:spcPts val="1600"/>
              </a:spcBef>
              <a:buSzPts val="1200"/>
            </a:pPr>
            <a:r>
              <a:rPr lang="en-US" sz="10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Dropout </a:t>
            </a:r>
            <a:endParaRPr lang="en-US" sz="700" b="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09600" lvl="1" indent="0" algn="l">
              <a:spcBef>
                <a:spcPts val="1600"/>
              </a:spcBef>
              <a:buSzPts val="1200"/>
            </a:pPr>
            <a:r>
              <a:rPr lang="en-US" sz="1000" b="0" dirty="0">
                <a:solidFill>
                  <a:srgbClr val="30394B"/>
                </a:solidFill>
                <a:latin typeface="Times New Roman"/>
                <a:cs typeface="Times New Roman"/>
              </a:rPr>
              <a:t>Global Pooling </a:t>
            </a:r>
            <a:endParaRPr lang="en-US" sz="1000" b="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Google Shape;207;p28">
            <a:extLst>
              <a:ext uri="{FF2B5EF4-FFF2-40B4-BE49-F238E27FC236}">
                <a16:creationId xmlns:a16="http://schemas.microsoft.com/office/drawing/2014/main" id="{2B4396EB-A11A-AFC1-5972-5717ECA5E78B}"/>
              </a:ext>
            </a:extLst>
          </p:cNvPr>
          <p:cNvSpPr txBox="1">
            <a:spLocks/>
          </p:cNvSpPr>
          <p:nvPr/>
        </p:nvSpPr>
        <p:spPr>
          <a:xfrm>
            <a:off x="5375063" y="3412037"/>
            <a:ext cx="3450315" cy="672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609600" lvl="1" indent="0" algn="l">
              <a:spcBef>
                <a:spcPts val="1600"/>
              </a:spcBef>
              <a:buSzPts val="1200"/>
            </a:pPr>
            <a:r>
              <a:rPr lang="el-GR" sz="1000" b="0" err="1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Batch</a:t>
            </a:r>
            <a:r>
              <a:rPr lang="el-GR" sz="10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 </a:t>
            </a:r>
            <a:r>
              <a:rPr lang="el-GR" sz="1000" b="0" err="1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Normalization</a:t>
            </a:r>
            <a:r>
              <a:rPr lang="el-GR" sz="10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     </a:t>
            </a:r>
            <a:r>
              <a:rPr lang="el-GR" sz="1000" b="0" err="1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Κανονικοποίηση</a:t>
            </a:r>
            <a:r>
              <a:rPr lang="el-GR" sz="10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 παρτίδας</a:t>
            </a:r>
          </a:p>
          <a:p>
            <a:pPr marL="609600" lvl="1" indent="0" algn="l">
              <a:spcBef>
                <a:spcPts val="1600"/>
              </a:spcBef>
              <a:buSzPts val="1200"/>
            </a:pPr>
            <a:r>
              <a:rPr lang="el-GR" sz="1000" b="0" dirty="0" err="1">
                <a:solidFill>
                  <a:srgbClr val="30394B"/>
                </a:solidFill>
                <a:latin typeface="Times New Roman"/>
                <a:cs typeface="Times New Roman"/>
              </a:rPr>
              <a:t>Tile</a:t>
            </a:r>
            <a:r>
              <a:rPr lang="el-GR" sz="1000" b="0" dirty="0">
                <a:solidFill>
                  <a:srgbClr val="30394B"/>
                </a:solidFill>
                <a:latin typeface="Times New Roman"/>
                <a:cs typeface="Times New Roman"/>
              </a:rPr>
              <a:t>    </a:t>
            </a:r>
            <a:r>
              <a:rPr lang="el-GR" sz="1000" b="0" dirty="0" err="1">
                <a:solidFill>
                  <a:srgbClr val="30394B"/>
                </a:solidFill>
                <a:latin typeface="Times New Roman"/>
                <a:cs typeface="Times New Roman"/>
              </a:rPr>
              <a:t>Τμηματοποίηση</a:t>
            </a:r>
          </a:p>
        </p:txBody>
      </p:sp>
    </p:spTree>
    <p:extLst>
      <p:ext uri="{BB962C8B-B14F-4D97-AF65-F5344CB8AC3E}">
        <p14:creationId xmlns:p14="http://schemas.microsoft.com/office/powerpoint/2010/main" val="2195839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>
          <a:extLst>
            <a:ext uri="{FF2B5EF4-FFF2-40B4-BE49-F238E27FC236}">
              <a16:creationId xmlns:a16="http://schemas.microsoft.com/office/drawing/2014/main" id="{EF6F6A3D-9DD8-1C24-6F0F-12302C634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>
            <a:extLst>
              <a:ext uri="{FF2B5EF4-FFF2-40B4-BE49-F238E27FC236}">
                <a16:creationId xmlns:a16="http://schemas.microsoft.com/office/drawing/2014/main" id="{9F82AB37-953B-2930-44FB-1A6BCE4C4AB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246" name="Google Shape;246;p31">
            <a:extLst>
              <a:ext uri="{FF2B5EF4-FFF2-40B4-BE49-F238E27FC236}">
                <a16:creationId xmlns:a16="http://schemas.microsoft.com/office/drawing/2014/main" id="{9157E1A2-E175-8B13-1C92-6DBCF2D9D6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4502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 dirty="0">
                <a:latin typeface="Times New Roman"/>
                <a:cs typeface="Times New Roman"/>
              </a:rPr>
              <a:t>LABEL COLLECTING</a:t>
            </a:r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Google Shape;249;p31">
            <a:extLst>
              <a:ext uri="{FF2B5EF4-FFF2-40B4-BE49-F238E27FC236}">
                <a16:creationId xmlns:a16="http://schemas.microsoft.com/office/drawing/2014/main" id="{42BFB1F9-E2B5-270F-2F16-AACCE3C98FF8}"/>
              </a:ext>
            </a:extLst>
          </p:cNvPr>
          <p:cNvSpPr/>
          <p:nvPr/>
        </p:nvSpPr>
        <p:spPr>
          <a:xfrm>
            <a:off x="4572150" y="4571979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>
            <a:extLst>
              <a:ext uri="{FF2B5EF4-FFF2-40B4-BE49-F238E27FC236}">
                <a16:creationId xmlns:a16="http://schemas.microsoft.com/office/drawing/2014/main" id="{92B08DB6-B20D-F250-914A-602DACA36910}"/>
              </a:ext>
            </a:extLst>
          </p:cNvPr>
          <p:cNvCxnSpPr>
            <a:cxnSpLocks/>
          </p:cNvCxnSpPr>
          <p:nvPr/>
        </p:nvCxnSpPr>
        <p:spPr>
          <a:xfrm>
            <a:off x="4601124" y="717088"/>
            <a:ext cx="4543001" cy="14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07;p28">
            <a:extLst>
              <a:ext uri="{FF2B5EF4-FFF2-40B4-BE49-F238E27FC236}">
                <a16:creationId xmlns:a16="http://schemas.microsoft.com/office/drawing/2014/main" id="{C284F921-A774-3748-447A-1CA0AFC5A4AE}"/>
              </a:ext>
            </a:extLst>
          </p:cNvPr>
          <p:cNvSpPr txBox="1">
            <a:spLocks/>
          </p:cNvSpPr>
          <p:nvPr/>
        </p:nvSpPr>
        <p:spPr>
          <a:xfrm>
            <a:off x="714199" y="847817"/>
            <a:ext cx="6511209" cy="352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Supervised</a:t>
            </a:r>
            <a:r>
              <a:rPr lang="el-GR" sz="20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el-GR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Approach</a:t>
            </a:r>
            <a:endParaRPr lang="el-GR" sz="2000" dirty="0" err="1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95350" lvl="1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dirty="0">
                <a:solidFill>
                  <a:srgbClr val="30394B"/>
                </a:solidFill>
                <a:latin typeface="Times New Roman"/>
                <a:cs typeface="Times New Roman"/>
              </a:rPr>
              <a:t>Ανάγκη για </a:t>
            </a:r>
            <a:r>
              <a:rPr lang="el-GR" dirty="0" err="1">
                <a:solidFill>
                  <a:srgbClr val="30394B"/>
                </a:solidFill>
                <a:latin typeface="Times New Roman"/>
                <a:cs typeface="Times New Roman"/>
              </a:rPr>
              <a:t>Ground-Truth</a:t>
            </a:r>
            <a:r>
              <a:rPr lang="el-GR" dirty="0">
                <a:solidFill>
                  <a:srgbClr val="30394B"/>
                </a:solidFill>
                <a:latin typeface="Times New Roman"/>
                <a:cs typeface="Times New Roman"/>
              </a:rPr>
              <a:t> δεδομένα</a:t>
            </a: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Συλλογή</a:t>
            </a:r>
            <a:r>
              <a:rPr lang="en-US" sz="2000" dirty="0">
                <a:solidFill>
                  <a:srgbClr val="30394B"/>
                </a:solidFill>
                <a:latin typeface="Times New Roman"/>
                <a:cs typeface="Times New Roman"/>
              </a:rPr>
              <a:t> label </a:t>
            </a: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γι</a:t>
            </a:r>
            <a:r>
              <a:rPr lang="en-US" sz="2000" dirty="0">
                <a:solidFill>
                  <a:srgbClr val="30394B"/>
                </a:solidFill>
                <a:latin typeface="Times New Roman"/>
                <a:cs typeface="Times New Roman"/>
              </a:rPr>
              <a:t>α </a:t>
            </a: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κάθε</a:t>
            </a:r>
            <a:r>
              <a:rPr lang="en-US" sz="20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σημείο</a:t>
            </a: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Σύγκριση</a:t>
            </a:r>
            <a:r>
              <a:rPr lang="en-US" sz="20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με</a:t>
            </a:r>
            <a:r>
              <a:rPr lang="en-US" sz="20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τη</a:t>
            </a:r>
            <a:r>
              <a:rPr lang="en-US" sz="2000" dirty="0">
                <a:solidFill>
                  <a:srgbClr val="30394B"/>
                </a:solidFill>
                <a:latin typeface="Times New Roman"/>
                <a:cs typeface="Times New Roman"/>
              </a:rPr>
              <a:t> πα</a:t>
            </a: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ρεχόμενη</a:t>
            </a:r>
            <a:r>
              <a:rPr lang="en-US" sz="20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διάτ</a:t>
            </a:r>
            <a:r>
              <a:rPr lang="en-US" sz="2000" dirty="0">
                <a:solidFill>
                  <a:srgbClr val="30394B"/>
                </a:solidFill>
                <a:latin typeface="Times New Roman"/>
                <a:cs typeface="Times New Roman"/>
              </a:rPr>
              <a:t>α</a:t>
            </a:r>
            <a:r>
              <a:rPr lang="en-US" sz="2000" dirty="0" err="1">
                <a:solidFill>
                  <a:srgbClr val="30394B"/>
                </a:solidFill>
                <a:latin typeface="Times New Roman"/>
                <a:cs typeface="Times New Roman"/>
              </a:rPr>
              <a:t>ξη</a:t>
            </a:r>
            <a:endParaRPr lang="en-US" sz="2000" dirty="0" err="1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948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>
          <a:extLst>
            <a:ext uri="{FF2B5EF4-FFF2-40B4-BE49-F238E27FC236}">
              <a16:creationId xmlns:a16="http://schemas.microsoft.com/office/drawing/2014/main" id="{A6FBAD34-11C2-F381-13E0-4538D77A4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>
            <a:extLst>
              <a:ext uri="{FF2B5EF4-FFF2-40B4-BE49-F238E27FC236}">
                <a16:creationId xmlns:a16="http://schemas.microsoft.com/office/drawing/2014/main" id="{6D8EB70B-4BCE-05D8-44B7-2D72253245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sp>
        <p:nvSpPr>
          <p:cNvPr id="246" name="Google Shape;246;p31">
            <a:extLst>
              <a:ext uri="{FF2B5EF4-FFF2-40B4-BE49-F238E27FC236}">
                <a16:creationId xmlns:a16="http://schemas.microsoft.com/office/drawing/2014/main" id="{E0485D95-2000-D16E-2132-FD8454174A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4502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 dirty="0">
                <a:latin typeface="Times New Roman"/>
                <a:cs typeface="Times New Roman"/>
              </a:rPr>
              <a:t>IMPORTANCE SCORES</a:t>
            </a:r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Google Shape;249;p31">
            <a:extLst>
              <a:ext uri="{FF2B5EF4-FFF2-40B4-BE49-F238E27FC236}">
                <a16:creationId xmlns:a16="http://schemas.microsoft.com/office/drawing/2014/main" id="{B9596659-0254-2157-21A4-44C6AB75C208}"/>
              </a:ext>
            </a:extLst>
          </p:cNvPr>
          <p:cNvSpPr/>
          <p:nvPr/>
        </p:nvSpPr>
        <p:spPr>
          <a:xfrm>
            <a:off x="4572150" y="4571979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>
            <a:extLst>
              <a:ext uri="{FF2B5EF4-FFF2-40B4-BE49-F238E27FC236}">
                <a16:creationId xmlns:a16="http://schemas.microsoft.com/office/drawing/2014/main" id="{9E0439CD-9BA8-495D-714F-241F3C74215C}"/>
              </a:ext>
            </a:extLst>
          </p:cNvPr>
          <p:cNvCxnSpPr>
            <a:cxnSpLocks/>
          </p:cNvCxnSpPr>
          <p:nvPr/>
        </p:nvCxnSpPr>
        <p:spPr>
          <a:xfrm>
            <a:off x="4601124" y="717088"/>
            <a:ext cx="4543001" cy="14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07;p28">
            <a:extLst>
              <a:ext uri="{FF2B5EF4-FFF2-40B4-BE49-F238E27FC236}">
                <a16:creationId xmlns:a16="http://schemas.microsoft.com/office/drawing/2014/main" id="{8A7DE945-F2FA-ACC3-96BD-71885CD66548}"/>
              </a:ext>
            </a:extLst>
          </p:cNvPr>
          <p:cNvSpPr txBox="1">
            <a:spLocks/>
          </p:cNvSpPr>
          <p:nvPr/>
        </p:nvSpPr>
        <p:spPr>
          <a:xfrm>
            <a:off x="714199" y="847817"/>
            <a:ext cx="7718502" cy="352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rgbClr val="30394B"/>
                </a:solidFill>
                <a:latin typeface="Times New Roman"/>
                <a:cs typeface="Times New Roman"/>
              </a:rPr>
              <a:t>Με χρήση του </a:t>
            </a:r>
            <a:r>
              <a:rPr lang="el-GR" sz="2000" err="1">
                <a:solidFill>
                  <a:srgbClr val="30394B"/>
                </a:solidFill>
                <a:latin typeface="Times New Roman"/>
                <a:cs typeface="Times New Roman"/>
              </a:rPr>
              <a:t>Sentis</a:t>
            </a:r>
            <a:r>
              <a:rPr lang="el-GR" sz="2000" dirty="0">
                <a:solidFill>
                  <a:srgbClr val="30394B"/>
                </a:solidFill>
                <a:latin typeface="Times New Roman"/>
                <a:cs typeface="Times New Roman"/>
              </a:rPr>
              <a:t> της </a:t>
            </a:r>
            <a:r>
              <a:rPr lang="el-GR" sz="2000" err="1">
                <a:solidFill>
                  <a:srgbClr val="30394B"/>
                </a:solidFill>
                <a:latin typeface="Times New Roman"/>
                <a:cs typeface="Times New Roman"/>
              </a:rPr>
              <a:t>Unity</a:t>
            </a:r>
            <a:endParaRPr lang="el-GR" sz="2000">
              <a:solidFill>
                <a:srgbClr val="30394B"/>
              </a:solidFill>
              <a:latin typeface="Times New Roman"/>
              <a:cs typeface="Times New Roman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rgbClr val="30394B"/>
                </a:solidFill>
                <a:latin typeface="Times New Roman"/>
                <a:cs typeface="Times New Roman"/>
              </a:rPr>
              <a:t>Βαθμολογία για κάθε σημείο ξεχωριστά</a:t>
            </a: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rgbClr val="30394B"/>
                </a:solidFill>
                <a:latin typeface="Times New Roman"/>
                <a:cs typeface="Times New Roman"/>
              </a:rPr>
              <a:t>Εξαρτάται από την διάταξη των σημείων αξιολόγησης</a:t>
            </a: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2000">
                <a:solidFill>
                  <a:srgbClr val="30394B"/>
                </a:solidFill>
                <a:latin typeface="Times New Roman"/>
                <a:cs typeface="Times New Roman"/>
              </a:rPr>
              <a:t>Ελέγχεται από τον χρήστη μέσω της τιμής κατωφλίου</a:t>
            </a:r>
            <a:endParaRPr lang="el-GR" sz="2000" dirty="0">
              <a:solidFill>
                <a:srgbClr val="30394B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5252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ΠΕΙΡΑΜΑΤΙΚΗ ΑΞΙΟΛΟΓΗΣΗ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5767754" y="731375"/>
            <a:ext cx="337637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Ορθογώνιο: Στρογγύλεμα γωνιών 1">
            <a:extLst>
              <a:ext uri="{FF2B5EF4-FFF2-40B4-BE49-F238E27FC236}">
                <a16:creationId xmlns:a16="http://schemas.microsoft.com/office/drawing/2014/main" id="{62A67CA2-1D04-C825-3D21-D19F0C331E72}"/>
              </a:ext>
            </a:extLst>
          </p:cNvPr>
          <p:cNvSpPr/>
          <p:nvPr/>
        </p:nvSpPr>
        <p:spPr>
          <a:xfrm>
            <a:off x="4388520" y="1752984"/>
            <a:ext cx="3583904" cy="2004628"/>
          </a:xfrm>
          <a:prstGeom prst="round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" name="Ορθογώνιο: Στρογγύλεμα γωνιών 2">
            <a:extLst>
              <a:ext uri="{FF2B5EF4-FFF2-40B4-BE49-F238E27FC236}">
                <a16:creationId xmlns:a16="http://schemas.microsoft.com/office/drawing/2014/main" id="{8AB8B6E7-80C5-CAE1-4873-04D4408D5A14}"/>
              </a:ext>
            </a:extLst>
          </p:cNvPr>
          <p:cNvSpPr/>
          <p:nvPr/>
        </p:nvSpPr>
        <p:spPr>
          <a:xfrm>
            <a:off x="862780" y="1054593"/>
            <a:ext cx="2934929" cy="1517157"/>
          </a:xfrm>
          <a:prstGeom prst="round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2" name="Google Shape;207;p28">
            <a:extLst>
              <a:ext uri="{FF2B5EF4-FFF2-40B4-BE49-F238E27FC236}">
                <a16:creationId xmlns:a16="http://schemas.microsoft.com/office/drawing/2014/main" id="{45D378A7-0472-88E6-4090-2DA6FDA9E369}"/>
              </a:ext>
            </a:extLst>
          </p:cNvPr>
          <p:cNvSpPr txBox="1">
            <a:spLocks/>
          </p:cNvSpPr>
          <p:nvPr/>
        </p:nvSpPr>
        <p:spPr>
          <a:xfrm>
            <a:off x="791805" y="1053902"/>
            <a:ext cx="3622926" cy="135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152400" indent="0" algn="l">
              <a:spcBef>
                <a:spcPts val="1600"/>
              </a:spcBef>
              <a:buSzPts val="1200"/>
            </a:pPr>
            <a:r>
              <a:rPr lang="el-GR" sz="16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Πειράματα</a:t>
            </a:r>
            <a:endParaRPr lang="en-US" sz="16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  <a:p>
            <a:pPr marL="781050" lvl="1" indent="-1714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1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Εσωτερικός χώρος</a:t>
            </a:r>
            <a:endParaRPr lang="en-US" sz="11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  <a:p>
            <a:pPr marL="781050" lvl="1" indent="-1714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1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Εξωτερικός χώρος</a:t>
            </a:r>
            <a:endParaRPr lang="en-US" sz="11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</p:txBody>
      </p:sp>
      <p:sp>
        <p:nvSpPr>
          <p:cNvPr id="10" name="Google Shape;207;p28">
            <a:extLst>
              <a:ext uri="{FF2B5EF4-FFF2-40B4-BE49-F238E27FC236}">
                <a16:creationId xmlns:a16="http://schemas.microsoft.com/office/drawing/2014/main" id="{79DB48A8-911D-E08F-A682-5CDEB88D72D3}"/>
              </a:ext>
            </a:extLst>
          </p:cNvPr>
          <p:cNvSpPr txBox="1">
            <a:spLocks/>
          </p:cNvSpPr>
          <p:nvPr/>
        </p:nvSpPr>
        <p:spPr>
          <a:xfrm>
            <a:off x="4388521" y="1835116"/>
            <a:ext cx="3880101" cy="1771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152400" indent="0" algn="l">
              <a:spcBef>
                <a:spcPts val="1600"/>
              </a:spcBef>
              <a:buSzPts val="1200"/>
            </a:pPr>
            <a:r>
              <a:rPr lang="el-GR" dirty="0">
                <a:solidFill>
                  <a:srgbClr val="30394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Hind Madurai"/>
              </a:rPr>
              <a:t>Το Σύστημα</a:t>
            </a:r>
            <a:endParaRPr lang="en-US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  <a:p>
            <a:pPr marL="781050" lvl="1" indent="-1714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Unity 6</a:t>
            </a:r>
            <a:endParaRPr lang="en-US" sz="11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81050" lvl="1" indent="-1714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100" dirty="0" err="1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Sponza</a:t>
            </a:r>
            <a:r>
              <a:rPr lang="en-US" sz="11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, Corridor, Office</a:t>
            </a:r>
            <a:endParaRPr lang="en-US" sz="11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81050" lvl="1" indent="-1714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100" dirty="0" err="1">
                <a:solidFill>
                  <a:srgbClr val="30394B"/>
                </a:solidFill>
                <a:latin typeface="Times New Roman"/>
                <a:cs typeface="Times New Roman"/>
              </a:rPr>
              <a:t>Ποικιλί</a:t>
            </a:r>
            <a:r>
              <a:rPr lang="en-US" sz="1100" dirty="0">
                <a:solidFill>
                  <a:srgbClr val="30394B"/>
                </a:solidFill>
                <a:latin typeface="Times New Roman"/>
                <a:cs typeface="Times New Roman"/>
              </a:rPr>
              <a:t>α χαρα</a:t>
            </a:r>
            <a:r>
              <a:rPr lang="en-US" sz="1100" dirty="0" err="1">
                <a:solidFill>
                  <a:srgbClr val="30394B"/>
                </a:solidFill>
                <a:latin typeface="Times New Roman"/>
                <a:cs typeface="Times New Roman"/>
              </a:rPr>
              <a:t>κτηριστικών</a:t>
            </a:r>
            <a:endParaRPr lang="en-US" sz="1100" dirty="0" err="1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417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Times New Roman"/>
                <a:cs typeface="Times New Roman"/>
              </a:rPr>
              <a:t>PERFORMANCE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3878826" y="731375"/>
            <a:ext cx="526530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207;p28">
            <a:extLst>
              <a:ext uri="{FF2B5EF4-FFF2-40B4-BE49-F238E27FC236}">
                <a16:creationId xmlns:a16="http://schemas.microsoft.com/office/drawing/2014/main" id="{45D378A7-0472-88E6-4090-2DA6FDA9E369}"/>
              </a:ext>
            </a:extLst>
          </p:cNvPr>
          <p:cNvSpPr txBox="1">
            <a:spLocks/>
          </p:cNvSpPr>
          <p:nvPr/>
        </p:nvSpPr>
        <p:spPr>
          <a:xfrm>
            <a:off x="5648632" y="917706"/>
            <a:ext cx="3389391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30394B"/>
                </a:solidFill>
                <a:latin typeface="Times New Roman"/>
                <a:cs typeface="Times New Roman"/>
              </a:rPr>
              <a:t>Χρήση του LumiProbes</a:t>
            </a:r>
            <a:endParaRPr lang="en-US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95350" lvl="1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10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Vardis, Vasilakis, Papaioannou (2021)</a:t>
            </a:r>
            <a:endParaRPr lang="en-US" sz="1100" dirty="0">
              <a:solidFill>
                <a:srgbClr val="30394B"/>
              </a:solidFill>
              <a:latin typeface="Times New Roman"/>
              <a:cs typeface="Times New Roman" panose="02020603050405020304" pitchFamily="18" charset="0"/>
              <a:sym typeface="Hind Madurai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Σημαντική επιτάχυνση LPNN</a:t>
            </a:r>
            <a:endParaRPr lang="el-GR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  <a:p>
            <a:pPr marL="895350" lvl="1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200">
                <a:solidFill>
                  <a:srgbClr val="30394B"/>
                </a:solidFill>
                <a:latin typeface="Times New Roman"/>
                <a:cs typeface="Times New Roman"/>
              </a:rPr>
              <a:t>Χρόνοι μικρότεροι από 1 δευτερόλεπτο ακόμα και για μεγάλο πλήθος σημείων</a:t>
            </a: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600">
                <a:solidFill>
                  <a:srgbClr val="30394B"/>
                </a:solidFill>
                <a:latin typeface="Times New Roman"/>
                <a:cs typeface="Times New Roman"/>
              </a:rPr>
              <a:t>Χρήση GPU για παράλληλο υπολογισμό</a:t>
            </a:r>
            <a:endParaRPr lang="el-GR" sz="1600" dirty="0">
              <a:solidFill>
                <a:srgbClr val="30394B"/>
              </a:solidFill>
              <a:latin typeface="Times New Roman"/>
              <a:cs typeface="Times New Roman"/>
            </a:endParaRPr>
          </a:p>
        </p:txBody>
      </p:sp>
      <p:pic>
        <p:nvPicPr>
          <p:cNvPr id="5" name="Εικόνα 4" descr="Εικόνα που περιέχει κείμενο, αριθμός, γραμματοσειρά, στιγμιότυπο οθόνης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6EC6F7DF-09B2-606C-E8D6-FCB8418A8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76" y="1528003"/>
            <a:ext cx="4677938" cy="2433572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3348747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0">
                <a:latin typeface="Times New Roman"/>
                <a:cs typeface="Times New Roman"/>
              </a:rPr>
              <a:t>LIGHT PROBE POSITIONING</a:t>
            </a:r>
            <a:endParaRPr lang="en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358259" y="1491552"/>
            <a:ext cx="3426300" cy="29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l-GR" sz="1600">
                <a:latin typeface="Times New Roman"/>
                <a:cs typeface="Times New Roman"/>
              </a:rPr>
              <a:t>Χαρακτηριστικά καλής τοποθέτησης</a:t>
            </a:r>
            <a:endParaRPr lang="el-GR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1600">
                <a:latin typeface="Times New Roman"/>
                <a:cs typeface="Times New Roman"/>
              </a:rPr>
              <a:t>Σε σημεία με δυναμικά αντικείμενα</a:t>
            </a:r>
            <a:endParaRPr lang="el-GR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1600">
                <a:latin typeface="Times New Roman"/>
                <a:cs typeface="Times New Roman"/>
              </a:rPr>
              <a:t>Σημεία με μεγαλη αλλαγή στον φωτεισμό</a:t>
            </a:r>
            <a:endParaRPr lang="el-GR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1600">
                <a:latin typeface="Times New Roman"/>
                <a:cs typeface="Times New Roman"/>
              </a:rPr>
              <a:t>Κοντά σε αδιαφανείς επιφάνειες</a:t>
            </a:r>
            <a:endParaRPr lang="el-GR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1600">
                <a:latin typeface="Times New Roman"/>
                <a:cs typeface="Times New Roman"/>
              </a:rPr>
              <a:t>Αρκετά για ακριβή φωτισμό, όχι υπερβολικά πολλά</a:t>
            </a:r>
            <a:endParaRPr lang="el-G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4572150" y="4571979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/>
          <p:cNvCxnSpPr>
            <a:cxnSpLocks/>
          </p:cNvCxnSpPr>
          <p:nvPr/>
        </p:nvCxnSpPr>
        <p:spPr>
          <a:xfrm>
            <a:off x="5627517" y="724232"/>
            <a:ext cx="3516608" cy="714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Εικόνα 3" descr="Εικόνα που περιέχει στιγμιότυπο οθόνης, τετράγωνο, ορθογώνιο παραλληλόγραμμο, κίτρινο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4D1BABC8-489E-D168-E27C-14E6039CE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828" y="1008882"/>
            <a:ext cx="3431593" cy="3436208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3079715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>
                <a:latin typeface="Times New Roman"/>
                <a:cs typeface="Times New Roman"/>
              </a:rPr>
              <a:t>QUALITATIVE RESULTS</a:t>
            </a:r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713225" y="1017725"/>
            <a:ext cx="2811708" cy="29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-GR" sz="1400" b="1">
                <a:latin typeface="Times New Roman"/>
                <a:cs typeface="Times New Roman"/>
              </a:rPr>
              <a:t>Ταχύτητα εκτέλεσης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l-GR" sz="1400" b="1">
                <a:latin typeface="Times New Roman"/>
                <a:cs typeface="Times New Roman"/>
              </a:rPr>
              <a:t>Πλήθος φωτο-ανιχνευτών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4572150" y="4571979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/>
          <p:cNvCxnSpPr>
            <a:cxnSpLocks/>
          </p:cNvCxnSpPr>
          <p:nvPr/>
        </p:nvCxnSpPr>
        <p:spPr>
          <a:xfrm>
            <a:off x="5123058" y="681370"/>
            <a:ext cx="4013923" cy="2143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Εικόνα 3" descr="Εικόνα που περιέχει στιγμιότυπο οθόνης, γραμμή, τέχνη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27A3D4A8-A3A2-F1DB-0D6C-2AB7859DE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026" y="1284325"/>
            <a:ext cx="3169896" cy="2732010"/>
          </a:xfrm>
          <a:prstGeom prst="rect">
            <a:avLst/>
          </a:prstGeom>
          <a:ln w="12700">
            <a:solidFill>
              <a:srgbClr val="1093DD"/>
            </a:solidFill>
          </a:ln>
        </p:spPr>
      </p:pic>
      <p:sp>
        <p:nvSpPr>
          <p:cNvPr id="12" name="Google Shape;247;p31">
            <a:extLst>
              <a:ext uri="{FF2B5EF4-FFF2-40B4-BE49-F238E27FC236}">
                <a16:creationId xmlns:a16="http://schemas.microsoft.com/office/drawing/2014/main" id="{35ACEA41-87F4-1709-D6F3-93E07CCC5D07}"/>
              </a:ext>
            </a:extLst>
          </p:cNvPr>
          <p:cNvSpPr txBox="1">
            <a:spLocks/>
          </p:cNvSpPr>
          <p:nvPr/>
        </p:nvSpPr>
        <p:spPr>
          <a:xfrm>
            <a:off x="6303241" y="1073549"/>
            <a:ext cx="2811708" cy="29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AutoNum type="arabicPeriod"/>
              <a:defRPr sz="18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0" indent="0">
              <a:buNone/>
            </a:pPr>
            <a:r>
              <a:rPr lang="el-GR" sz="1400" b="1">
                <a:latin typeface="Times New Roman"/>
                <a:cs typeface="Times New Roman"/>
              </a:rPr>
              <a:t>Εγγύτητα σε τοίχο</a:t>
            </a:r>
          </a:p>
          <a:p>
            <a:pPr marL="0" indent="0">
              <a:buNone/>
            </a:pPr>
            <a:r>
              <a:rPr lang="el-GR" sz="1400" b="1">
                <a:latin typeface="Times New Roman"/>
                <a:cs typeface="Times New Roman"/>
              </a:rPr>
              <a:t>Εγγύτητα σε πηγή φωτός</a:t>
            </a:r>
          </a:p>
          <a:p>
            <a:pPr marL="0" indent="0">
              <a:buNone/>
            </a:pPr>
            <a:r>
              <a:rPr lang="el-GR" sz="1400" b="1">
                <a:latin typeface="Times New Roman"/>
                <a:cs typeface="Times New Roman"/>
              </a:rPr>
              <a:t>Κάλυψη χώρου</a:t>
            </a:r>
            <a:endParaRPr lang="el-GR" sz="14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9315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 dirty="0"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0">
                <a:latin typeface="Times New Roman"/>
                <a:cs typeface="Times New Roman"/>
              </a:rPr>
              <a:t>QUALITATIVE RESULTS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4572150" y="4571979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/>
          <p:cNvCxnSpPr>
            <a:cxnSpLocks/>
          </p:cNvCxnSpPr>
          <p:nvPr/>
        </p:nvCxnSpPr>
        <p:spPr>
          <a:xfrm>
            <a:off x="4932484" y="722583"/>
            <a:ext cx="4211641" cy="8792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247;p31">
            <a:extLst>
              <a:ext uri="{FF2B5EF4-FFF2-40B4-BE49-F238E27FC236}">
                <a16:creationId xmlns:a16="http://schemas.microsoft.com/office/drawing/2014/main" id="{657D5C5E-BF67-62DA-3EA4-7CA48F02C162}"/>
              </a:ext>
            </a:extLst>
          </p:cNvPr>
          <p:cNvSpPr txBox="1">
            <a:spLocks/>
          </p:cNvSpPr>
          <p:nvPr/>
        </p:nvSpPr>
        <p:spPr>
          <a:xfrm>
            <a:off x="4788301" y="778990"/>
            <a:ext cx="3426300" cy="3690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AutoNum type="arabicPeriod"/>
              <a:defRPr sz="18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b="1">
                <a:latin typeface="Times New Roman"/>
                <a:cs typeface="Times New Roman"/>
              </a:rPr>
              <a:t>Κάλυψη της απότομης αλλαγής φωτισμού</a:t>
            </a:r>
          </a:p>
          <a:p>
            <a:pPr marL="0" indent="0">
              <a:buSzPts val="1100"/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SzPts val="1100"/>
              <a:buNone/>
            </a:pPr>
            <a:r>
              <a:rPr lang="en-US" b="1">
                <a:latin typeface="Times New Roman"/>
                <a:cs typeface="Times New Roman"/>
              </a:rPr>
              <a:t>Κοντά στο πάτωμα και στις επιφάνειες με χρώμα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SzPts val="1100"/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SzPts val="1100"/>
              <a:buNone/>
            </a:pPr>
            <a:r>
              <a:rPr lang="en-US" b="1">
                <a:latin typeface="Times New Roman"/>
                <a:cs typeface="Times New Roman"/>
              </a:rPr>
              <a:t>Oversampling?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Εικόνα 2" descr="Εικόνα που περιέχει στιγμιότυπο οθόνης, παιδική χαρά, μοντέλο κλίμακας, τροχός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E5F3F81E-4C0F-51F8-638B-E2D37FBA0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241" y="1218838"/>
            <a:ext cx="4090522" cy="2706057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2569532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>
          <a:extLst>
            <a:ext uri="{FF2B5EF4-FFF2-40B4-BE49-F238E27FC236}">
              <a16:creationId xmlns:a16="http://schemas.microsoft.com/office/drawing/2014/main" id="{CF1BB5EE-B398-2A61-4952-48187EB5B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>
            <a:extLst>
              <a:ext uri="{FF2B5EF4-FFF2-40B4-BE49-F238E27FC236}">
                <a16:creationId xmlns:a16="http://schemas.microsoft.com/office/drawing/2014/main" id="{5CFF790F-5542-B250-56DA-86251839B7B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 dirty="0"/>
          </a:p>
        </p:txBody>
      </p:sp>
      <p:sp>
        <p:nvSpPr>
          <p:cNvPr id="246" name="Google Shape;246;p31">
            <a:extLst>
              <a:ext uri="{FF2B5EF4-FFF2-40B4-BE49-F238E27FC236}">
                <a16:creationId xmlns:a16="http://schemas.microsoft.com/office/drawing/2014/main" id="{1D652F37-B45E-7FA1-B899-24D540C13C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0">
                <a:latin typeface="Times New Roman"/>
                <a:cs typeface="Times New Roman"/>
              </a:rPr>
              <a:t>QUALITATIVE RESULTS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Google Shape;249;p31">
            <a:extLst>
              <a:ext uri="{FF2B5EF4-FFF2-40B4-BE49-F238E27FC236}">
                <a16:creationId xmlns:a16="http://schemas.microsoft.com/office/drawing/2014/main" id="{7A60A360-CC95-62B7-9DE9-C87046C55FED}"/>
              </a:ext>
            </a:extLst>
          </p:cNvPr>
          <p:cNvSpPr/>
          <p:nvPr/>
        </p:nvSpPr>
        <p:spPr>
          <a:xfrm>
            <a:off x="4572150" y="4571979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>
            <a:extLst>
              <a:ext uri="{FF2B5EF4-FFF2-40B4-BE49-F238E27FC236}">
                <a16:creationId xmlns:a16="http://schemas.microsoft.com/office/drawing/2014/main" id="{D88ADDBF-E01C-9932-9170-A462B12B84C9}"/>
              </a:ext>
            </a:extLst>
          </p:cNvPr>
          <p:cNvCxnSpPr>
            <a:cxnSpLocks/>
          </p:cNvCxnSpPr>
          <p:nvPr/>
        </p:nvCxnSpPr>
        <p:spPr>
          <a:xfrm>
            <a:off x="4932484" y="722583"/>
            <a:ext cx="4211641" cy="8792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247;p31">
            <a:extLst>
              <a:ext uri="{FF2B5EF4-FFF2-40B4-BE49-F238E27FC236}">
                <a16:creationId xmlns:a16="http://schemas.microsoft.com/office/drawing/2014/main" id="{2A7DE688-E096-118A-C2B5-0D31D54EA2C8}"/>
              </a:ext>
            </a:extLst>
          </p:cNvPr>
          <p:cNvSpPr txBox="1">
            <a:spLocks/>
          </p:cNvSpPr>
          <p:nvPr/>
        </p:nvSpPr>
        <p:spPr>
          <a:xfrm>
            <a:off x="5859865" y="628971"/>
            <a:ext cx="3426300" cy="3690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AutoNum type="arabicPeriod"/>
              <a:defRPr sz="18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b="1">
                <a:latin typeface="Times New Roman"/>
                <a:cs typeface="Times New Roman"/>
              </a:rPr>
              <a:t>Δίπλα απο τις κουρτίνες</a:t>
            </a:r>
          </a:p>
          <a:p>
            <a:pPr marL="0" indent="0">
              <a:buSzPts val="1100"/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SzPts val="1100"/>
              <a:buNone/>
            </a:pPr>
            <a:r>
              <a:rPr lang="en-US" b="1">
                <a:latin typeface="Times New Roman"/>
                <a:cs typeface="Times New Roman"/>
              </a:rPr>
              <a:t>Κοντα στο πάτωμα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SzPts val="1100"/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SzPts val="1100"/>
              <a:buNone/>
            </a:pPr>
            <a:r>
              <a:rPr lang="en-US" b="1">
                <a:latin typeface="Times New Roman"/>
                <a:cs typeface="Times New Roman"/>
              </a:rPr>
              <a:t>Έμμεσος φωτισμός πάνω στα δυναμικά αντικείμενα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SzPts val="1100"/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SzPts val="1100"/>
              <a:buNone/>
            </a:pPr>
            <a:r>
              <a:rPr lang="en-US" b="1">
                <a:latin typeface="Times New Roman"/>
                <a:cs typeface="Times New Roman"/>
              </a:rPr>
              <a:t>Oversampling?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Εικόνα 2" descr="Εικόνα που περιέχει παιδική χαρά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D20F48AA-3021-72D6-01DD-CEC3BCD85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97" y="1470560"/>
            <a:ext cx="5097790" cy="2009730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390619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713250" y="44502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Times New Roman"/>
                <a:cs typeface="Times New Roman"/>
              </a:rPr>
              <a:t>OVERSAMPLING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908300" y="1780656"/>
            <a:ext cx="8161958" cy="20283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2000">
                <a:latin typeface="Times New Roman"/>
                <a:cs typeface="Times New Roman"/>
              </a:rPr>
              <a:t>Μεγαλύτερο πλήθος φωτο-ανιχνευτών από αυτό που είναι αναγκαίο</a:t>
            </a:r>
          </a:p>
          <a:p>
            <a:pPr marL="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2000">
                <a:latin typeface="Times New Roman"/>
                <a:cs typeface="Times New Roman"/>
              </a:rPr>
              <a:t>Κόστος επιδόσεων κατά την εκτέλεση</a:t>
            </a:r>
          </a:p>
          <a:p>
            <a:pPr marL="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2000">
                <a:latin typeface="Times New Roman"/>
                <a:cs typeface="Times New Roman"/>
              </a:rPr>
              <a:t>Ισορροπία μεταξύ ακρίβειας και απαιτήσεων</a:t>
            </a:r>
            <a:endParaRPr lang="el-GR" sz="2000" dirty="0">
              <a:latin typeface="Times New Roman"/>
              <a:cs typeface="Times New Roman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4572150" y="4571979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/>
          <p:cNvCxnSpPr>
            <a:cxnSpLocks/>
          </p:cNvCxnSpPr>
          <p:nvPr/>
        </p:nvCxnSpPr>
        <p:spPr>
          <a:xfrm>
            <a:off x="4079631" y="731375"/>
            <a:ext cx="5064494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2357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Τίτλος 2">
            <a:extLst>
              <a:ext uri="{FF2B5EF4-FFF2-40B4-BE49-F238E27FC236}">
                <a16:creationId xmlns:a16="http://schemas.microsoft.com/office/drawing/2014/main" id="{54A03B41-2AED-AD6A-93EB-E834329BA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ΔΟΜΗ ΤΗΣ ΠΑΡΟΥΣΙΑΣΗΣ</a:t>
            </a:r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D29239A6-863F-5EBE-68EC-9185BAFD0F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cxnSp>
        <p:nvCxnSpPr>
          <p:cNvPr id="7" name="Google Shape;208;p28">
            <a:extLst>
              <a:ext uri="{FF2B5EF4-FFF2-40B4-BE49-F238E27FC236}">
                <a16:creationId xmlns:a16="http://schemas.microsoft.com/office/drawing/2014/main" id="{7E6511E3-64D3-6E23-9E4E-48A6A0D7A20C}"/>
              </a:ext>
            </a:extLst>
          </p:cNvPr>
          <p:cNvCxnSpPr/>
          <p:nvPr/>
        </p:nvCxnSpPr>
        <p:spPr>
          <a:xfrm>
            <a:off x="6090600" y="731375"/>
            <a:ext cx="3053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207;p28">
            <a:extLst>
              <a:ext uri="{FF2B5EF4-FFF2-40B4-BE49-F238E27FC236}">
                <a16:creationId xmlns:a16="http://schemas.microsoft.com/office/drawing/2014/main" id="{AC1DFEA5-3A27-D6C7-830C-4DA478E21962}"/>
              </a:ext>
            </a:extLst>
          </p:cNvPr>
          <p:cNvSpPr txBox="1">
            <a:spLocks/>
          </p:cNvSpPr>
          <p:nvPr/>
        </p:nvSpPr>
        <p:spPr>
          <a:xfrm>
            <a:off x="705956" y="853313"/>
            <a:ext cx="77175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AutoNum type="arabicPeriod"/>
              <a:defRPr sz="18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indent="-304800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30394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Εισαγωγή</a:t>
            </a:r>
          </a:p>
          <a:p>
            <a:pPr indent="-304800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0394B"/>
                </a:solidFill>
                <a:latin typeface="Times New Roman"/>
                <a:cs typeface="Times New Roman"/>
              </a:rPr>
              <a:t>Light</a:t>
            </a:r>
            <a:r>
              <a:rPr lang="af-ZA" sz="14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af-ZA" sz="1400" dirty="0" err="1">
                <a:solidFill>
                  <a:srgbClr val="30394B"/>
                </a:solidFill>
                <a:latin typeface="Times New Roman"/>
                <a:cs typeface="Times New Roman"/>
              </a:rPr>
              <a:t>Probes</a:t>
            </a:r>
            <a:endParaRPr lang="af-ZA" sz="1400" dirty="0">
              <a:solidFill>
                <a:srgbClr val="30394B"/>
              </a:solidFill>
              <a:latin typeface="Times New Roman"/>
              <a:cs typeface="Times New Roman"/>
            </a:endParaRPr>
          </a:p>
          <a:p>
            <a:pPr indent="-304800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af-ZA" sz="1400" dirty="0" err="1">
                <a:solidFill>
                  <a:srgbClr val="30394B"/>
                </a:solidFill>
                <a:latin typeface="Times New Roman"/>
                <a:cs typeface="Times New Roman"/>
              </a:rPr>
              <a:t>Feature</a:t>
            </a:r>
            <a:r>
              <a:rPr lang="af-ZA" sz="14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af-ZA" sz="1400" dirty="0" err="1">
                <a:solidFill>
                  <a:srgbClr val="30394B"/>
                </a:solidFill>
                <a:latin typeface="Times New Roman"/>
                <a:cs typeface="Times New Roman"/>
              </a:rPr>
              <a:t>Collection</a:t>
            </a:r>
            <a:endParaRPr lang="af-ZA" sz="1400" dirty="0" err="1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304800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af-ZA" sz="1400" dirty="0" err="1">
                <a:solidFill>
                  <a:srgbClr val="30394B"/>
                </a:solidFill>
                <a:latin typeface="Times New Roman"/>
                <a:cs typeface="Times New Roman"/>
              </a:rPr>
              <a:t>Neural</a:t>
            </a:r>
            <a:r>
              <a:rPr lang="af-ZA" sz="1400" dirty="0">
                <a:solidFill>
                  <a:srgbClr val="30394B"/>
                </a:solidFill>
                <a:latin typeface="Times New Roman"/>
                <a:cs typeface="Times New Roman"/>
              </a:rPr>
              <a:t> Network</a:t>
            </a:r>
            <a:endParaRPr lang="af-ZA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304800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30394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Πειραματική αξιολόγηση</a:t>
            </a:r>
          </a:p>
          <a:p>
            <a:pPr indent="-304800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30394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Συμπεράσματα</a:t>
            </a:r>
          </a:p>
        </p:txBody>
      </p:sp>
      <p:sp>
        <p:nvSpPr>
          <p:cNvPr id="11" name="Google Shape;229;p29">
            <a:extLst>
              <a:ext uri="{FF2B5EF4-FFF2-40B4-BE49-F238E27FC236}">
                <a16:creationId xmlns:a16="http://schemas.microsoft.com/office/drawing/2014/main" id="{9BEAA5DC-94CA-F0A3-BA84-40E7D0E021C8}"/>
              </a:ext>
            </a:extLst>
          </p:cNvPr>
          <p:cNvSpPr/>
          <p:nvPr/>
        </p:nvSpPr>
        <p:spPr>
          <a:xfrm flipV="1">
            <a:off x="899922" y="3537036"/>
            <a:ext cx="7322384" cy="4571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229;p29">
            <a:extLst>
              <a:ext uri="{FF2B5EF4-FFF2-40B4-BE49-F238E27FC236}">
                <a16:creationId xmlns:a16="http://schemas.microsoft.com/office/drawing/2014/main" id="{44AB54EF-0CC1-33C1-A564-94EB8E0616EB}"/>
              </a:ext>
            </a:extLst>
          </p:cNvPr>
          <p:cNvSpPr/>
          <p:nvPr/>
        </p:nvSpPr>
        <p:spPr>
          <a:xfrm flipV="1">
            <a:off x="899922" y="3105195"/>
            <a:ext cx="7322384" cy="4571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229;p29">
            <a:extLst>
              <a:ext uri="{FF2B5EF4-FFF2-40B4-BE49-F238E27FC236}">
                <a16:creationId xmlns:a16="http://schemas.microsoft.com/office/drawing/2014/main" id="{71D015E6-9D36-50BB-FD1E-E3B9B89FD89D}"/>
              </a:ext>
            </a:extLst>
          </p:cNvPr>
          <p:cNvSpPr/>
          <p:nvPr/>
        </p:nvSpPr>
        <p:spPr>
          <a:xfrm flipV="1">
            <a:off x="899922" y="2667022"/>
            <a:ext cx="7322384" cy="4571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229;p29">
            <a:extLst>
              <a:ext uri="{FF2B5EF4-FFF2-40B4-BE49-F238E27FC236}">
                <a16:creationId xmlns:a16="http://schemas.microsoft.com/office/drawing/2014/main" id="{471A22B8-33E6-BFB9-DC97-29A26C983027}"/>
              </a:ext>
            </a:extLst>
          </p:cNvPr>
          <p:cNvSpPr/>
          <p:nvPr/>
        </p:nvSpPr>
        <p:spPr>
          <a:xfrm flipV="1">
            <a:off x="899922" y="2278856"/>
            <a:ext cx="7322384" cy="4571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229;p29">
            <a:extLst>
              <a:ext uri="{FF2B5EF4-FFF2-40B4-BE49-F238E27FC236}">
                <a16:creationId xmlns:a16="http://schemas.microsoft.com/office/drawing/2014/main" id="{82FE77AC-127A-4DB2-04D5-F78F94C8C7BB}"/>
              </a:ext>
            </a:extLst>
          </p:cNvPr>
          <p:cNvSpPr/>
          <p:nvPr/>
        </p:nvSpPr>
        <p:spPr>
          <a:xfrm flipV="1">
            <a:off x="899922" y="1845791"/>
            <a:ext cx="7322384" cy="4571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0602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>
          <a:extLst>
            <a:ext uri="{FF2B5EF4-FFF2-40B4-BE49-F238E27FC236}">
              <a16:creationId xmlns:a16="http://schemas.microsoft.com/office/drawing/2014/main" id="{785F6D1B-6123-D09B-1E3A-4D5DE7B99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>
            <a:extLst>
              <a:ext uri="{FF2B5EF4-FFF2-40B4-BE49-F238E27FC236}">
                <a16:creationId xmlns:a16="http://schemas.microsoft.com/office/drawing/2014/main" id="{43F729D6-EA6C-2D72-1D8C-06A8749EC9A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 dirty="0"/>
          </a:p>
        </p:txBody>
      </p:sp>
      <p:sp>
        <p:nvSpPr>
          <p:cNvPr id="246" name="Google Shape;246;p31">
            <a:extLst>
              <a:ext uri="{FF2B5EF4-FFF2-40B4-BE49-F238E27FC236}">
                <a16:creationId xmlns:a16="http://schemas.microsoft.com/office/drawing/2014/main" id="{F7C8522D-1249-350A-31C2-61D3C16E96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4502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Times New Roman"/>
                <a:cs typeface="Times New Roman"/>
              </a:rPr>
              <a:t>UNDERSAMPLING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>
            <a:extLst>
              <a:ext uri="{FF2B5EF4-FFF2-40B4-BE49-F238E27FC236}">
                <a16:creationId xmlns:a16="http://schemas.microsoft.com/office/drawing/2014/main" id="{D20B1612-1D1E-B644-FA1F-84BF3D5FA0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08300" y="1780656"/>
            <a:ext cx="8161958" cy="20283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2000">
                <a:latin typeface="Times New Roman"/>
                <a:cs typeface="Times New Roman"/>
              </a:rPr>
              <a:t>Μικρότερο πλήθος φωτο-ανιχνευτών από αυτό που χρειάζεται</a:t>
            </a:r>
          </a:p>
          <a:p>
            <a:pPr marL="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2000">
                <a:latin typeface="Times New Roman"/>
                <a:cs typeface="Times New Roman"/>
              </a:rPr>
              <a:t>Ανακριβή αποτελέσματα GI φωτισμού</a:t>
            </a:r>
            <a:endParaRPr lang="el-GR" sz="2000" dirty="0">
              <a:latin typeface="Times New Roman"/>
              <a:cs typeface="Times New Roman"/>
            </a:endParaRPr>
          </a:p>
          <a:p>
            <a:pPr marL="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2000">
                <a:latin typeface="Times New Roman"/>
                <a:cs typeface="Times New Roman"/>
              </a:rPr>
              <a:t>Τοπικά ή Ολικά</a:t>
            </a:r>
          </a:p>
          <a:p>
            <a:pPr marL="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2000">
                <a:latin typeface="Times New Roman"/>
                <a:cs typeface="Times New Roman"/>
              </a:rPr>
              <a:t>Ισορροπία μεταξύ ακρίβειας και απαιτήσεων</a:t>
            </a:r>
            <a:endParaRPr lang="el-GR" sz="2000" dirty="0">
              <a:latin typeface="Times New Roman"/>
              <a:cs typeface="Times New Roman"/>
            </a:endParaRPr>
          </a:p>
        </p:txBody>
      </p:sp>
      <p:sp>
        <p:nvSpPr>
          <p:cNvPr id="249" name="Google Shape;249;p31">
            <a:extLst>
              <a:ext uri="{FF2B5EF4-FFF2-40B4-BE49-F238E27FC236}">
                <a16:creationId xmlns:a16="http://schemas.microsoft.com/office/drawing/2014/main" id="{848CC07A-403B-5C8D-AB00-783D8D134042}"/>
              </a:ext>
            </a:extLst>
          </p:cNvPr>
          <p:cNvSpPr/>
          <p:nvPr/>
        </p:nvSpPr>
        <p:spPr>
          <a:xfrm>
            <a:off x="4572150" y="4571979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>
            <a:extLst>
              <a:ext uri="{FF2B5EF4-FFF2-40B4-BE49-F238E27FC236}">
                <a16:creationId xmlns:a16="http://schemas.microsoft.com/office/drawing/2014/main" id="{1877B006-31DA-38AF-2213-F987A0E5999D}"/>
              </a:ext>
            </a:extLst>
          </p:cNvPr>
          <p:cNvCxnSpPr>
            <a:cxnSpLocks/>
          </p:cNvCxnSpPr>
          <p:nvPr/>
        </p:nvCxnSpPr>
        <p:spPr>
          <a:xfrm>
            <a:off x="4079631" y="731375"/>
            <a:ext cx="5064494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834600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dirty="0"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>
                <a:latin typeface="Times New Roman"/>
                <a:cs typeface="Times New Roman"/>
              </a:rPr>
              <a:t>GRID LAYOUT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6173244" y="733955"/>
            <a:ext cx="2898101" cy="38308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>
                <a:latin typeface="Times New Roman"/>
                <a:cs typeface="Times New Roman"/>
              </a:rPr>
              <a:t>Σημαντική έλλειψη σε σημεία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>
                <a:latin typeface="Times New Roman"/>
                <a:cs typeface="Times New Roman"/>
              </a:rPr>
              <a:t>Το αρχικό πλέγμα είναι μη-βέλτιστο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>
                <a:latin typeface="Times New Roman"/>
                <a:cs typeface="Times New Roman"/>
              </a:rPr>
              <a:t>Αδυνατον το μοντέλο να διορθώσει το πρόβλημα</a:t>
            </a:r>
            <a:endParaRPr lang="el-GR" dirty="0">
              <a:latin typeface="Times New Roman"/>
              <a:cs typeface="Times New Roman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4571975" y="4661854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/>
          <p:cNvCxnSpPr>
            <a:cxnSpLocks/>
          </p:cNvCxnSpPr>
          <p:nvPr/>
        </p:nvCxnSpPr>
        <p:spPr>
          <a:xfrm>
            <a:off x="3574953" y="687414"/>
            <a:ext cx="556917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Εικόνα 3" descr="Εικόνα που περιέχει στιγμιότυπο οθόνης, γραμμή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C153A572-6049-6377-EE2F-92B501115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523" y="1013928"/>
            <a:ext cx="5617117" cy="3087114"/>
          </a:xfrm>
          <a:prstGeom prst="rect">
            <a:avLst/>
          </a:prstGeom>
          <a:ln w="12700">
            <a:solidFill>
              <a:srgbClr val="1093DD"/>
            </a:solidFill>
          </a:ln>
        </p:spPr>
      </p:pic>
    </p:spTree>
    <p:extLst>
      <p:ext uri="{BB962C8B-B14F-4D97-AF65-F5344CB8AC3E}">
        <p14:creationId xmlns:p14="http://schemas.microsoft.com/office/powerpoint/2010/main" val="13525248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 dirty="0"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>
                <a:latin typeface="Times New Roman"/>
                <a:cs typeface="Times New Roman"/>
              </a:rPr>
              <a:t>GRID LAYOUT IMPROVEMENT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-2736" y="1014302"/>
            <a:ext cx="2935704" cy="35300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>
                <a:latin typeface="Times New Roman"/>
                <a:cs typeface="Times New Roman"/>
              </a:rPr>
              <a:t>Φωτο-ανιχνευτές και στις δύο πλευρές</a:t>
            </a:r>
          </a:p>
        </p:txBody>
      </p:sp>
      <p:sp>
        <p:nvSpPr>
          <p:cNvPr id="249" name="Google Shape;249;p31"/>
          <p:cNvSpPr/>
          <p:nvPr/>
        </p:nvSpPr>
        <p:spPr>
          <a:xfrm>
            <a:off x="4571975" y="4661854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/>
          <p:cNvCxnSpPr>
            <a:cxnSpLocks/>
          </p:cNvCxnSpPr>
          <p:nvPr/>
        </p:nvCxnSpPr>
        <p:spPr>
          <a:xfrm>
            <a:off x="6071968" y="731375"/>
            <a:ext cx="307215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Εικόνα 2" descr="Εικόνα που περιέχει στιγμιότυπο οθόνης, γραμμή, τέχνη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79D5336E-110A-B5E0-1091-5CD68386D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3316" y="1211156"/>
            <a:ext cx="3357165" cy="2938807"/>
          </a:xfrm>
          <a:prstGeom prst="rect">
            <a:avLst/>
          </a:prstGeom>
          <a:ln w="12700">
            <a:solidFill>
              <a:srgbClr val="1093DD"/>
            </a:solidFill>
          </a:ln>
        </p:spPr>
      </p:pic>
      <p:sp>
        <p:nvSpPr>
          <p:cNvPr id="10" name="Google Shape;247;p31">
            <a:extLst>
              <a:ext uri="{FF2B5EF4-FFF2-40B4-BE49-F238E27FC236}">
                <a16:creationId xmlns:a16="http://schemas.microsoft.com/office/drawing/2014/main" id="{74B7C2AE-02BC-8A25-F836-3A32162AF9C2}"/>
              </a:ext>
            </a:extLst>
          </p:cNvPr>
          <p:cNvSpPr txBox="1">
            <a:spLocks/>
          </p:cNvSpPr>
          <p:nvPr/>
        </p:nvSpPr>
        <p:spPr>
          <a:xfrm>
            <a:off x="6251859" y="1014302"/>
            <a:ext cx="2890075" cy="3530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AutoNum type="arabicPeriod"/>
              <a:defRPr sz="18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>
                <a:latin typeface="Times New Roman"/>
                <a:cs typeface="Times New Roman"/>
              </a:rPr>
              <a:t>Πυκνότερο πλέγμα, καλύτερη κάλυψη</a:t>
            </a:r>
            <a:endParaRPr lang="el-G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5700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 dirty="0"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>
                <a:latin typeface="Times New Roman"/>
                <a:cs typeface="Times New Roman"/>
              </a:rPr>
              <a:t>MANUAL TWEAKING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709140" y="1012431"/>
            <a:ext cx="7718423" cy="33999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1400" b="1">
                <a:latin typeface="Times New Roman"/>
                <a:cs typeface="Times New Roman"/>
              </a:rPr>
              <a:t>Χειροκίνητη προσθήκη, αφαίρεση ή και μετακίνηση μερικών ανιχνευτών</a:t>
            </a:r>
            <a:endParaRPr lang="el-G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1400" b="1">
                <a:latin typeface="Times New Roman"/>
                <a:cs typeface="Times New Roman"/>
              </a:rPr>
              <a:t>Διαδικασία λίγων λεπτών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l-GR" sz="1400" b="1">
                <a:latin typeface="Times New Roman"/>
                <a:cs typeface="Times New Roman"/>
              </a:rPr>
              <a:t>Στην κρίση του χρήστη</a:t>
            </a:r>
            <a:endParaRPr lang="el-G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4572150" y="4571979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1"/>
          <p:cNvCxnSpPr>
            <a:cxnSpLocks/>
          </p:cNvCxnSpPr>
          <p:nvPr/>
        </p:nvCxnSpPr>
        <p:spPr>
          <a:xfrm>
            <a:off x="4570298" y="687414"/>
            <a:ext cx="457382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843562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l-GR" b="0">
                <a:latin typeface="Times New Roman"/>
                <a:cs typeface="Times New Roman"/>
              </a:rPr>
              <a:t>MANUAL TWEAKING</a:t>
            </a:r>
            <a:endParaRPr lang="el-GR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4667013" y="724001"/>
            <a:ext cx="447698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207;p28">
            <a:extLst>
              <a:ext uri="{FF2B5EF4-FFF2-40B4-BE49-F238E27FC236}">
                <a16:creationId xmlns:a16="http://schemas.microsoft.com/office/drawing/2014/main" id="{45D378A7-0472-88E6-4090-2DA6FDA9E369}"/>
              </a:ext>
            </a:extLst>
          </p:cNvPr>
          <p:cNvSpPr txBox="1">
            <a:spLocks/>
          </p:cNvSpPr>
          <p:nvPr/>
        </p:nvSpPr>
        <p:spPr>
          <a:xfrm>
            <a:off x="5213201" y="984573"/>
            <a:ext cx="3755512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609600" lvl="1" indent="0" algn="l">
              <a:spcBef>
                <a:spcPts val="1600"/>
              </a:spcBef>
              <a:buSzPts val="1200"/>
            </a:pPr>
            <a:r>
              <a:rPr lang="el-GR">
                <a:solidFill>
                  <a:srgbClr val="30394B"/>
                </a:solidFill>
                <a:latin typeface="Times New Roman"/>
                <a:cs typeface="Times New Roman"/>
              </a:rPr>
              <a:t>Αφαίρεση μικρού αριθμού φωτο-ανιχνευτών</a:t>
            </a:r>
            <a:endParaRPr lang="el-GR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  <a:p>
            <a:pPr marL="609600" lvl="1" indent="0" algn="l">
              <a:spcBef>
                <a:spcPts val="1600"/>
              </a:spcBef>
              <a:buSzPts val="1200"/>
            </a:pPr>
            <a:r>
              <a:rPr lang="el-GR">
                <a:solidFill>
                  <a:srgbClr val="30394B"/>
                </a:solidFill>
                <a:latin typeface="Times New Roman"/>
                <a:cs typeface="Times New Roman"/>
              </a:rPr>
              <a:t>Μικρότερο oversampling σε περιοχές</a:t>
            </a:r>
            <a:endParaRPr lang="el-GR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09600" lvl="1" indent="0" algn="l">
              <a:spcBef>
                <a:spcPts val="1600"/>
              </a:spcBef>
              <a:buSzPts val="1200"/>
            </a:pPr>
            <a:r>
              <a:rPr lang="el-GR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Μικρότερες ανάγκες μνήμης</a:t>
            </a:r>
          </a:p>
        </p:txBody>
      </p:sp>
      <p:pic>
        <p:nvPicPr>
          <p:cNvPr id="6" name="Εικόνα 5" descr="Εικόνα που περιέχει κτίριο, στιγμιότυπο οθόνης, νύχτα, φως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7948659F-B281-FED8-B61D-E985EC7353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3" r="168" b="-63"/>
          <a:stretch>
            <a:fillRect/>
          </a:stretch>
        </p:blipFill>
        <p:spPr>
          <a:xfrm>
            <a:off x="358258" y="1181857"/>
            <a:ext cx="5209106" cy="3281658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2223238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>
          <a:extLst>
            <a:ext uri="{FF2B5EF4-FFF2-40B4-BE49-F238E27FC236}">
              <a16:creationId xmlns:a16="http://schemas.microsoft.com/office/drawing/2014/main" id="{270CAB87-B6EE-2DF2-0777-DC635621E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>
            <a:extLst>
              <a:ext uri="{FF2B5EF4-FFF2-40B4-BE49-F238E27FC236}">
                <a16:creationId xmlns:a16="http://schemas.microsoft.com/office/drawing/2014/main" id="{94A65695-B1BE-4248-270F-B89D73EA3F2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 dirty="0"/>
          </a:p>
        </p:txBody>
      </p:sp>
      <p:sp>
        <p:nvSpPr>
          <p:cNvPr id="246" name="Google Shape;246;p31">
            <a:extLst>
              <a:ext uri="{FF2B5EF4-FFF2-40B4-BE49-F238E27FC236}">
                <a16:creationId xmlns:a16="http://schemas.microsoft.com/office/drawing/2014/main" id="{A31412B2-C61D-A07E-4F02-357E89BE81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0">
                <a:latin typeface="Times New Roman"/>
                <a:cs typeface="Times New Roman"/>
              </a:rPr>
              <a:t>MANUAL TWEAKING</a:t>
            </a:r>
            <a:endParaRPr lang="en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0" name="Google Shape;250;p31">
            <a:extLst>
              <a:ext uri="{FF2B5EF4-FFF2-40B4-BE49-F238E27FC236}">
                <a16:creationId xmlns:a16="http://schemas.microsoft.com/office/drawing/2014/main" id="{D8C824F9-A163-F62B-0F1A-77A60095D33F}"/>
              </a:ext>
            </a:extLst>
          </p:cNvPr>
          <p:cNvCxnSpPr>
            <a:cxnSpLocks/>
          </p:cNvCxnSpPr>
          <p:nvPr/>
        </p:nvCxnSpPr>
        <p:spPr>
          <a:xfrm>
            <a:off x="4618049" y="702800"/>
            <a:ext cx="452607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Εικόνα 3" descr="Εικόνα που περιέχει τοίχος, φωτισμός, τέχνη, Κεχριμπάρι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B55A1D2B-E474-82AE-618C-730E39B80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015" y="818432"/>
            <a:ext cx="3478315" cy="2835122"/>
          </a:xfrm>
          <a:prstGeom prst="rect">
            <a:avLst/>
          </a:prstGeom>
          <a:effectLst/>
        </p:spPr>
      </p:pic>
      <p:cxnSp>
        <p:nvCxnSpPr>
          <p:cNvPr id="5" name="Google Shape;250;p31">
            <a:extLst>
              <a:ext uri="{FF2B5EF4-FFF2-40B4-BE49-F238E27FC236}">
                <a16:creationId xmlns:a16="http://schemas.microsoft.com/office/drawing/2014/main" id="{4A50B3F8-F1F3-65BC-B315-ED594F9B96E5}"/>
              </a:ext>
            </a:extLst>
          </p:cNvPr>
          <p:cNvCxnSpPr>
            <a:cxnSpLocks/>
          </p:cNvCxnSpPr>
          <p:nvPr/>
        </p:nvCxnSpPr>
        <p:spPr>
          <a:xfrm flipV="1">
            <a:off x="4782355" y="4674724"/>
            <a:ext cx="4361770" cy="14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Εικόνα 6" descr="Εικόνα που περιέχει στιγμιότυπο οθόνης, τέχνη, σχεδίαση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50EFA721-6D96-0E31-3837-414973A30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265" y="2824755"/>
            <a:ext cx="4723263" cy="1644255"/>
          </a:xfrm>
          <a:prstGeom prst="rect">
            <a:avLst/>
          </a:prstGeom>
          <a:effectLst/>
        </p:spPr>
      </p:pic>
      <p:sp>
        <p:nvSpPr>
          <p:cNvPr id="13" name="Google Shape;207;p28">
            <a:extLst>
              <a:ext uri="{FF2B5EF4-FFF2-40B4-BE49-F238E27FC236}">
                <a16:creationId xmlns:a16="http://schemas.microsoft.com/office/drawing/2014/main" id="{C722DC21-4F53-F0A0-0A70-760CBFABD011}"/>
              </a:ext>
            </a:extLst>
          </p:cNvPr>
          <p:cNvSpPr txBox="1">
            <a:spLocks/>
          </p:cNvSpPr>
          <p:nvPr/>
        </p:nvSpPr>
        <p:spPr>
          <a:xfrm>
            <a:off x="355912" y="1017618"/>
            <a:ext cx="4738558" cy="1563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152400" indent="0" algn="l">
              <a:spcBef>
                <a:spcPts val="1600"/>
              </a:spcBef>
              <a:buSzPts val="1200"/>
            </a:pPr>
            <a:r>
              <a:rPr lang="el-GR" sz="1400">
                <a:solidFill>
                  <a:srgbClr val="30394B"/>
                </a:solidFill>
                <a:latin typeface="Times New Roman"/>
                <a:cs typeface="Times New Roman"/>
              </a:rPr>
              <a:t>GI φωτισμός στη σκηνη</a:t>
            </a:r>
            <a:endParaRPr lang="el-GR" sz="1400" dirty="0">
              <a:solidFill>
                <a:srgbClr val="30394B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95255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ΣΥΜΠΕΡΑΣΜΑΤΑ &amp; ΜΕΛΛΟΝΤΙΚΕΣ ΕΡΓΑΣΙΕΣ</a:t>
            </a:r>
            <a:endParaRPr sz="24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7581900" y="731375"/>
            <a:ext cx="1562231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207;p28">
            <a:extLst>
              <a:ext uri="{FF2B5EF4-FFF2-40B4-BE49-F238E27FC236}">
                <a16:creationId xmlns:a16="http://schemas.microsoft.com/office/drawing/2014/main" id="{45D378A7-0472-88E6-4090-2DA6FDA9E369}"/>
              </a:ext>
            </a:extLst>
          </p:cNvPr>
          <p:cNvSpPr txBox="1">
            <a:spLocks/>
          </p:cNvSpPr>
          <p:nvPr/>
        </p:nvSpPr>
        <p:spPr>
          <a:xfrm>
            <a:off x="713100" y="1181925"/>
            <a:ext cx="7660351" cy="157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Σημαντική μείωση χρόνου για τοποθέτηση φωτο-ανιχνευτών</a:t>
            </a:r>
            <a:endParaRPr lang="el-GR"/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Αποτελεσματική τοποθέτηση με χρήση τιμής κατωφλίωσης</a:t>
            </a:r>
            <a:endParaRPr lang="en-US" sz="140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Δυνατότητα χειροκίνητης αλλαγής</a:t>
            </a:r>
            <a:endParaRPr lang="en-US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</p:txBody>
      </p:sp>
      <p:sp>
        <p:nvSpPr>
          <p:cNvPr id="2" name="Google Shape;207;p28">
            <a:extLst>
              <a:ext uri="{FF2B5EF4-FFF2-40B4-BE49-F238E27FC236}">
                <a16:creationId xmlns:a16="http://schemas.microsoft.com/office/drawing/2014/main" id="{3700C3BF-2537-0B84-FECC-6B85F515996C}"/>
              </a:ext>
            </a:extLst>
          </p:cNvPr>
          <p:cNvSpPr txBox="1">
            <a:spLocks/>
          </p:cNvSpPr>
          <p:nvPr/>
        </p:nvSpPr>
        <p:spPr>
          <a:xfrm>
            <a:off x="3984937" y="2574956"/>
            <a:ext cx="5160039" cy="157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438150" indent="-285750" algn="l">
              <a:spcBef>
                <a:spcPts val="1600"/>
              </a:spcBef>
              <a:buSzPts val="1200"/>
              <a:buFont typeface="Arial,Sans-Serif" panose="020B0604020202020204" pitchFamily="34" charset="0"/>
              <a:buChar char="•"/>
            </a:pPr>
            <a:r>
              <a:rPr lang="el-GR" sz="1400">
                <a:solidFill>
                  <a:srgbClr val="30394B"/>
                </a:solidFill>
                <a:latin typeface="Times New Roman"/>
                <a:cs typeface="Times New Roman"/>
              </a:rPr>
              <a:t>Μελλοντική έρευνα</a:t>
            </a:r>
            <a:endParaRPr lang="el-GR" sz="1400" b="0">
              <a:solidFill>
                <a:srgbClr val="1093D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95350" lvl="1" indent="-285750" algn="l">
              <a:spcBef>
                <a:spcPts val="1600"/>
              </a:spcBef>
              <a:buSzPts val="1200"/>
              <a:buFont typeface="Arial,Sans-Serif" panose="020B0604020202020204" pitchFamily="34" charset="0"/>
              <a:buChar char="•"/>
            </a:pPr>
            <a:r>
              <a:rPr lang="el-GR" sz="1200">
                <a:solidFill>
                  <a:srgbClr val="30394B"/>
                </a:solidFill>
                <a:latin typeface="Times New Roman"/>
                <a:cs typeface="Times New Roman"/>
              </a:rPr>
              <a:t>Χαρακτηριστικά ακμών</a:t>
            </a:r>
            <a:endParaRPr lang="el-GR" sz="12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95350" lvl="1" indent="-285750" algn="l">
              <a:spcBef>
                <a:spcPts val="1600"/>
              </a:spcBef>
              <a:buSzPts val="1200"/>
              <a:buFont typeface="Arial,Sans-Serif" panose="020B0604020202020204" pitchFamily="34" charset="0"/>
              <a:buChar char="•"/>
            </a:pPr>
            <a:r>
              <a:rPr lang="el-GR" sz="1200">
                <a:solidFill>
                  <a:srgbClr val="30394B"/>
                </a:solidFill>
                <a:latin typeface="Times New Roman"/>
                <a:cs typeface="Times New Roman"/>
              </a:rPr>
              <a:t>Ευρετικές συναρτήσεις</a:t>
            </a:r>
            <a:endParaRPr lang="el-GR" sz="1200" dirty="0">
              <a:solidFill>
                <a:srgbClr val="30394B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45544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2"/>
          <p:cNvSpPr txBox="1">
            <a:spLocks noGrp="1"/>
          </p:cNvSpPr>
          <p:nvPr>
            <p:ph type="title"/>
          </p:nvPr>
        </p:nvSpPr>
        <p:spPr>
          <a:xfrm>
            <a:off x="783321" y="1461725"/>
            <a:ext cx="5553429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-GR" sz="5000">
                <a:latin typeface="Times New Roman"/>
                <a:cs typeface="Times New Roman"/>
              </a:rPr>
              <a:t>ΕΥΧΑΡΙΣΤΩ</a:t>
            </a:r>
            <a:endParaRPr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9" name="Google Shape;259;p32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cxnSp>
        <p:nvCxnSpPr>
          <p:cNvPr id="260" name="Google Shape;260;p32"/>
          <p:cNvCxnSpPr>
            <a:cxnSpLocks/>
            <a:stCxn id="257" idx="3"/>
          </p:cNvCxnSpPr>
          <p:nvPr/>
        </p:nvCxnSpPr>
        <p:spPr>
          <a:xfrm>
            <a:off x="4943719" y="2073575"/>
            <a:ext cx="4200406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>
                <a:latin typeface="Times New Roman"/>
                <a:cs typeface="Times New Roman"/>
              </a:rPr>
              <a:t>LPNN UI IN UNITY</a:t>
            </a:r>
            <a:endParaRPr lang="en-US" b="0" dirty="0">
              <a:latin typeface="Times New Roman"/>
              <a:cs typeface="Times New Roman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4221957" y="731375"/>
            <a:ext cx="4922174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Εικόνα 2" descr="Εικόνα που περιέχει κείμενο, στιγμιότυπο οθόνης, λογισμικό, λογισμικό πολυμέσων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64FC4F22-8784-0637-88EB-639236C4E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384" y="1010133"/>
            <a:ext cx="5363038" cy="3840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828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>
                <a:latin typeface="Times New Roman"/>
                <a:cs typeface="Times New Roman"/>
              </a:rPr>
              <a:t>POINT NET</a:t>
            </a:r>
            <a:endParaRPr lang="en-US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3000375" y="731375"/>
            <a:ext cx="614375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207;p28">
            <a:extLst>
              <a:ext uri="{FF2B5EF4-FFF2-40B4-BE49-F238E27FC236}">
                <a16:creationId xmlns:a16="http://schemas.microsoft.com/office/drawing/2014/main" id="{45D378A7-0472-88E6-4090-2DA6FDA9E369}"/>
              </a:ext>
            </a:extLst>
          </p:cNvPr>
          <p:cNvSpPr txBox="1">
            <a:spLocks/>
          </p:cNvSpPr>
          <p:nvPr/>
        </p:nvSpPr>
        <p:spPr>
          <a:xfrm>
            <a:off x="713100" y="1181925"/>
            <a:ext cx="77175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152400" indent="0" algn="l">
              <a:spcBef>
                <a:spcPts val="1600"/>
              </a:spcBef>
              <a:buSzPts val="1200"/>
            </a:pPr>
            <a:endParaRPr lang="el-GR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</p:txBody>
      </p:sp>
      <p:pic>
        <p:nvPicPr>
          <p:cNvPr id="4" name="Εικόνα 3" descr="Εικόνα που περιέχει κείμενο, διάγραμμα, Σχέδιο, σχηματικό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B062A8E7-4744-9CC6-F7DB-78F6EE27C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45" y="1160864"/>
            <a:ext cx="7710209" cy="282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13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ΕΙΣΑΓΩΓΗ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2820572" y="731375"/>
            <a:ext cx="6323559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207;p28">
            <a:extLst>
              <a:ext uri="{FF2B5EF4-FFF2-40B4-BE49-F238E27FC236}">
                <a16:creationId xmlns:a16="http://schemas.microsoft.com/office/drawing/2014/main" id="{45D378A7-0472-88E6-4090-2DA6FDA9E369}"/>
              </a:ext>
            </a:extLst>
          </p:cNvPr>
          <p:cNvSpPr txBox="1">
            <a:spLocks/>
          </p:cNvSpPr>
          <p:nvPr/>
        </p:nvSpPr>
        <p:spPr>
          <a:xfrm>
            <a:off x="713100" y="1181925"/>
            <a:ext cx="3269178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Ποιότητα Γραφικών (</a:t>
            </a:r>
            <a:r>
              <a:rPr lang="el-GR" sz="1400" dirty="0" err="1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Graphics</a:t>
            </a: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 Quality)</a:t>
            </a:r>
            <a:endParaRPr lang="el-GR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</a:rPr>
              <a:t>Υπολογιστικό Κόστος (</a:t>
            </a:r>
            <a:r>
              <a:rPr lang="el-GR" sz="1400" dirty="0" err="1">
                <a:solidFill>
                  <a:srgbClr val="30394B"/>
                </a:solidFill>
                <a:latin typeface="Times New Roman"/>
                <a:cs typeface="Times New Roman"/>
              </a:rPr>
              <a:t>Computational</a:t>
            </a: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el-GR" sz="1400" dirty="0" err="1">
                <a:solidFill>
                  <a:srgbClr val="30394B"/>
                </a:solidFill>
                <a:latin typeface="Times New Roman"/>
                <a:cs typeface="Times New Roman"/>
              </a:rPr>
              <a:t>Cost</a:t>
            </a: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</a:rPr>
              <a:t>)</a:t>
            </a:r>
            <a:endParaRPr lang="el-GR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Φωτο-Ανιχνευτές</a:t>
            </a:r>
            <a:r>
              <a:rPr lang="en-US" sz="14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 (Light Probes)</a:t>
            </a:r>
            <a:endParaRPr lang="en-US" sz="1400" b="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  <a:p>
            <a:pPr marL="895350" lvl="1" algn="l">
              <a:spcBef>
                <a:spcPts val="1600"/>
              </a:spcBef>
              <a:buSzPts val="1200"/>
              <a:buFont typeface="Courier New" panose="020B0604020202020204" pitchFamily="34" charset="0"/>
              <a:buChar char="o"/>
            </a:pPr>
            <a:r>
              <a:rPr lang="en-US" sz="1000" dirty="0" err="1">
                <a:solidFill>
                  <a:srgbClr val="30394B"/>
                </a:solidFill>
                <a:latin typeface="Times New Roman"/>
                <a:cs typeface="Times New Roman"/>
              </a:rPr>
              <a:t>Υλο</a:t>
            </a:r>
            <a:r>
              <a:rPr lang="en-US" sz="1000" dirty="0">
                <a:solidFill>
                  <a:srgbClr val="30394B"/>
                </a:solidFill>
                <a:latin typeface="Times New Roman"/>
                <a:cs typeface="Times New Roman"/>
              </a:rPr>
              <a:t>π</a:t>
            </a:r>
            <a:r>
              <a:rPr lang="en-US" sz="1000" dirty="0" err="1">
                <a:solidFill>
                  <a:srgbClr val="30394B"/>
                </a:solidFill>
                <a:latin typeface="Times New Roman"/>
                <a:cs typeface="Times New Roman"/>
              </a:rPr>
              <a:t>οίηση</a:t>
            </a:r>
            <a:r>
              <a:rPr lang="en-US" sz="1000" dirty="0">
                <a:solidFill>
                  <a:srgbClr val="30394B"/>
                </a:solidFill>
                <a:latin typeface="Times New Roman"/>
                <a:cs typeface="Times New Roman"/>
              </a:rPr>
              <a:t> </a:t>
            </a:r>
            <a:r>
              <a:rPr lang="en-US" sz="1000" dirty="0" err="1">
                <a:solidFill>
                  <a:srgbClr val="30394B"/>
                </a:solidFill>
                <a:latin typeface="Times New Roman"/>
                <a:cs typeface="Times New Roman"/>
              </a:rPr>
              <a:t>στη</a:t>
            </a:r>
            <a:r>
              <a:rPr lang="en-US" sz="1000" dirty="0">
                <a:solidFill>
                  <a:srgbClr val="30394B"/>
                </a:solidFill>
                <a:latin typeface="Times New Roman"/>
                <a:cs typeface="Times New Roman"/>
              </a:rPr>
              <a:t> Unity</a:t>
            </a:r>
            <a:endParaRPr lang="en-US" sz="10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endParaRPr lang="el-GR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Εικόνα 2" descr="Εικόνα που περιέχει τοίχος, εσωτερικός χώρος, πτηνό, τέχνη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906392F6-88FC-0F83-8CD1-07081A1E2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737" y="943977"/>
            <a:ext cx="2705331" cy="203078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6" name="Εικόνα 5" descr="Εικόνα που περιέχει στιγμιότυπο οθόνης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A3053124-75AE-E54D-33C5-82EDDC082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844" y="3043620"/>
            <a:ext cx="2705113" cy="19591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3878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 dirty="0">
                <a:latin typeface="Times New Roman"/>
                <a:cs typeface="Times New Roman"/>
              </a:rPr>
              <a:t>LIGHT PROBES</a:t>
            </a:r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3463888" y="709944"/>
            <a:ext cx="5680243" cy="14288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49;p31">
            <a:extLst>
              <a:ext uri="{FF2B5EF4-FFF2-40B4-BE49-F238E27FC236}">
                <a16:creationId xmlns:a16="http://schemas.microsoft.com/office/drawing/2014/main" id="{E0FBAB3A-8F49-BE59-59B3-601B08DD0932}"/>
              </a:ext>
            </a:extLst>
          </p:cNvPr>
          <p:cNvSpPr/>
          <p:nvPr/>
        </p:nvSpPr>
        <p:spPr>
          <a:xfrm>
            <a:off x="4571850" y="4721565"/>
            <a:ext cx="3858600" cy="3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Ορθογώνιο: Στρογγύλεμα γωνιών 1">
            <a:extLst>
              <a:ext uri="{FF2B5EF4-FFF2-40B4-BE49-F238E27FC236}">
                <a16:creationId xmlns:a16="http://schemas.microsoft.com/office/drawing/2014/main" id="{199DC391-62AD-AEE0-076A-39690A89AC0B}"/>
              </a:ext>
            </a:extLst>
          </p:cNvPr>
          <p:cNvSpPr/>
          <p:nvPr/>
        </p:nvSpPr>
        <p:spPr>
          <a:xfrm>
            <a:off x="796413" y="1651820"/>
            <a:ext cx="7551174" cy="2330246"/>
          </a:xfrm>
          <a:prstGeom prst="round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2" name="Google Shape;207;p28">
            <a:extLst>
              <a:ext uri="{FF2B5EF4-FFF2-40B4-BE49-F238E27FC236}">
                <a16:creationId xmlns:a16="http://schemas.microsoft.com/office/drawing/2014/main" id="{45D378A7-0472-88E6-4090-2DA6FDA9E369}"/>
              </a:ext>
            </a:extLst>
          </p:cNvPr>
          <p:cNvSpPr txBox="1">
            <a:spLocks/>
          </p:cNvSpPr>
          <p:nvPr/>
        </p:nvSpPr>
        <p:spPr>
          <a:xfrm>
            <a:off x="712950" y="958646"/>
            <a:ext cx="7717500" cy="3501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Greger et al. (1998)</a:t>
            </a:r>
            <a:endParaRPr lang="el-GR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Hind Madurai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0394B"/>
                </a:solidFill>
                <a:latin typeface="Times New Roman"/>
                <a:cs typeface="Times New Roman"/>
              </a:rPr>
              <a:t>Global Illumination Interpolation</a:t>
            </a:r>
            <a:endParaRPr lang="en-US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09600" lvl="1" indent="0" algn="l">
              <a:spcBef>
                <a:spcPts val="1600"/>
              </a:spcBef>
              <a:buSzPts val="1200"/>
            </a:pPr>
            <a:r>
              <a:rPr lang="el-GR" sz="10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4 </a:t>
            </a:r>
            <a:r>
              <a:rPr lang="el-GR" sz="1000" b="0" dirty="0" err="1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φωτο</a:t>
            </a:r>
            <a:r>
              <a:rPr lang="el-GR" sz="10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-ανιχνευτές δημιουργούν ένα τετράεδρο και παρέχουν πληροφορίες φωτισμού στα αντικείμενα.</a:t>
            </a:r>
            <a:endParaRPr lang="el-GR" sz="1000" b="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Τοποθετούνται από τον προγραμματιστή</a:t>
            </a:r>
            <a:endParaRPr lang="en-US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</a:rPr>
              <a:t>Μεγάλης σημασίας για ρεαλιστικό φωτισμό η κατάλληλη τοποθέτηση</a:t>
            </a:r>
            <a:endParaRPr lang="el-GR" sz="1400" dirty="0">
              <a:solidFill>
                <a:srgbClr val="30394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114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>
                <a:latin typeface="Times New Roman"/>
                <a:cs typeface="Times New Roman"/>
              </a:rPr>
              <a:t>SPHERICAL HARMONICS</a:t>
            </a:r>
            <a:endParaRPr lang="en-US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0" name="Google Shape;230;p29"/>
          <p:cNvCxnSpPr>
            <a:cxnSpLocks/>
          </p:cNvCxnSpPr>
          <p:nvPr/>
        </p:nvCxnSpPr>
        <p:spPr>
          <a:xfrm>
            <a:off x="5218564" y="695657"/>
            <a:ext cx="3925567" cy="714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207;p28">
            <a:extLst>
              <a:ext uri="{FF2B5EF4-FFF2-40B4-BE49-F238E27FC236}">
                <a16:creationId xmlns:a16="http://schemas.microsoft.com/office/drawing/2014/main" id="{45D378A7-0472-88E6-4090-2DA6FDA9E369}"/>
              </a:ext>
            </a:extLst>
          </p:cNvPr>
          <p:cNvSpPr txBox="1">
            <a:spLocks/>
          </p:cNvSpPr>
          <p:nvPr/>
        </p:nvSpPr>
        <p:spPr>
          <a:xfrm>
            <a:off x="713225" y="1104307"/>
            <a:ext cx="77175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None/>
              <a:defRPr sz="18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None/>
              <a:defRPr sz="1400" b="1" i="0" u="none" strike="noStrike" cap="none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0394B"/>
                </a:solidFill>
                <a:latin typeface="Times New Roman"/>
                <a:cs typeface="Times New Roman"/>
              </a:rPr>
              <a:t>Pierre Simon de Laplace (1782)</a:t>
            </a:r>
            <a:endParaRPr lang="el-GR" dirty="0"/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0394B"/>
              </a:solidFill>
              <a:latin typeface="Times New Roman"/>
              <a:cs typeface="Times New Roman"/>
              <a:sym typeface="Hind Madurai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Κωδικοποίηση Φωτισμού:</a:t>
            </a:r>
            <a:r>
              <a:rPr lang="en-US" sz="14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 Κ</a:t>
            </a:r>
            <a:r>
              <a:rPr lang="el-GR" sz="1400" b="0" dirty="0" err="1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ωδικοποιούν</a:t>
            </a:r>
            <a:r>
              <a:rPr lang="el-GR" sz="14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 μοτίβα φωτός ενός σημείου στον χώρο.</a:t>
            </a:r>
            <a:endParaRPr lang="en-US" sz="1400" dirty="0">
              <a:solidFill>
                <a:srgbClr val="30394B"/>
              </a:solidFill>
              <a:latin typeface="Times New Roman"/>
              <a:cs typeface="Times New Roman"/>
            </a:endParaRP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0394B"/>
                </a:solidFill>
                <a:latin typeface="Times New Roman"/>
                <a:cs typeface="Times New Roman"/>
              </a:rPr>
              <a:t>Orders made of Bands: </a:t>
            </a:r>
            <a:r>
              <a:rPr lang="en-US" sz="1400" b="0" err="1">
                <a:solidFill>
                  <a:srgbClr val="30394B"/>
                </a:solidFill>
                <a:latin typeface="Times New Roman"/>
                <a:cs typeface="Times New Roman"/>
              </a:rPr>
              <a:t>Μεγ</a:t>
            </a:r>
            <a:r>
              <a:rPr lang="en-US" sz="1400" b="0" dirty="0">
                <a:solidFill>
                  <a:srgbClr val="30394B"/>
                </a:solidFill>
                <a:latin typeface="Times New Roman"/>
                <a:cs typeface="Times New Roman"/>
              </a:rPr>
              <a:t>α</a:t>
            </a:r>
            <a:r>
              <a:rPr lang="en-US" sz="1400" b="0" err="1">
                <a:solidFill>
                  <a:srgbClr val="30394B"/>
                </a:solidFill>
                <a:latin typeface="Times New Roman"/>
                <a:cs typeface="Times New Roman"/>
              </a:rPr>
              <a:t>λύτερ</a:t>
            </a:r>
            <a:r>
              <a:rPr lang="en-US" sz="1400" b="0" dirty="0">
                <a:solidFill>
                  <a:srgbClr val="30394B"/>
                </a:solidFill>
                <a:latin typeface="Times New Roman"/>
                <a:cs typeface="Times New Roman"/>
              </a:rPr>
              <a:t>α Orders απ</a:t>
            </a:r>
            <a:r>
              <a:rPr lang="en-US" sz="1400" b="0" err="1">
                <a:solidFill>
                  <a:srgbClr val="30394B"/>
                </a:solidFill>
                <a:latin typeface="Times New Roman"/>
                <a:cs typeface="Times New Roman"/>
              </a:rPr>
              <a:t>οθηκεύουν</a:t>
            </a:r>
            <a:r>
              <a:rPr lang="en-US" sz="1400" b="0" dirty="0">
                <a:solidFill>
                  <a:srgbClr val="30394B"/>
                </a:solidFill>
                <a:latin typeface="Times New Roman"/>
                <a:cs typeface="Times New Roman"/>
              </a:rPr>
              <a:t> παραπ</a:t>
            </a:r>
            <a:r>
              <a:rPr lang="en-US" sz="1400" b="0" err="1">
                <a:solidFill>
                  <a:srgbClr val="30394B"/>
                </a:solidFill>
                <a:latin typeface="Times New Roman"/>
                <a:cs typeface="Times New Roman"/>
              </a:rPr>
              <a:t>άνω</a:t>
            </a:r>
            <a:r>
              <a:rPr lang="en-US" sz="1400" b="0" dirty="0">
                <a:solidFill>
                  <a:srgbClr val="30394B"/>
                </a:solidFill>
                <a:latin typeface="Times New Roman"/>
                <a:cs typeface="Times New Roman"/>
              </a:rPr>
              <a:t> π</a:t>
            </a:r>
            <a:r>
              <a:rPr lang="en-US" sz="1400" b="0" err="1">
                <a:solidFill>
                  <a:srgbClr val="30394B"/>
                </a:solidFill>
                <a:latin typeface="Times New Roman"/>
                <a:cs typeface="Times New Roman"/>
              </a:rPr>
              <a:t>ληροφορί</a:t>
            </a:r>
            <a:r>
              <a:rPr lang="en-US" sz="1400" b="0" dirty="0">
                <a:solidFill>
                  <a:srgbClr val="30394B"/>
                </a:solidFill>
                <a:latin typeface="Times New Roman"/>
                <a:cs typeface="Times New Roman"/>
              </a:rPr>
              <a:t>α.</a:t>
            </a:r>
          </a:p>
          <a:p>
            <a:pPr marL="438150" indent="-285750" algn="l">
              <a:spcBef>
                <a:spcPts val="1600"/>
              </a:spcBef>
              <a:buSzPts val="1200"/>
              <a:buFont typeface="Arial" panose="020B0604020202020204" pitchFamily="34" charset="0"/>
              <a:buChar char="•"/>
            </a:pPr>
            <a:r>
              <a:rPr lang="el-GR" sz="1400" err="1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Third-Order</a:t>
            </a:r>
            <a:r>
              <a:rPr lang="el-GR" sz="140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:</a:t>
            </a:r>
            <a:r>
              <a:rPr lang="el-GR" sz="1400" b="0" dirty="0">
                <a:solidFill>
                  <a:srgbClr val="30394B"/>
                </a:solidFill>
                <a:latin typeface="Times New Roman"/>
                <a:cs typeface="Times New Roman"/>
                <a:sym typeface="Hind Madurai"/>
              </a:rPr>
              <a:t> Αποτελεσματικό για εφαρμογές πραγματικού χρόνου.</a:t>
            </a:r>
            <a:endParaRPr lang="el-GR" sz="1400" b="0" dirty="0">
              <a:solidFill>
                <a:srgbClr val="30394B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17336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Times New Roman"/>
                <a:cs typeface="Times New Roman"/>
              </a:rPr>
              <a:t>FEATURES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948600" y="1423500"/>
            <a:ext cx="4762181" cy="29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en" dirty="0" err="1">
                <a:latin typeface="Times New Roman"/>
              </a:rPr>
              <a:t>Συλλεγμέν</a:t>
            </a:r>
            <a:r>
              <a:rPr lang="en" dirty="0">
                <a:latin typeface="Times New Roman"/>
              </a:rPr>
              <a:t>α χαρα</a:t>
            </a:r>
            <a:r>
              <a:rPr lang="en" dirty="0" err="1">
                <a:latin typeface="Times New Roman"/>
              </a:rPr>
              <a:t>κτηριστικά</a:t>
            </a:r>
            <a:r>
              <a:rPr lang="en" dirty="0">
                <a:latin typeface="Times New Roman"/>
              </a:rPr>
              <a:t>:</a:t>
            </a:r>
            <a:endParaRPr lang="el-GR">
              <a:latin typeface="Times New Roman"/>
            </a:endParaRPr>
          </a:p>
          <a:p>
            <a:pPr>
              <a:buChar char="●"/>
            </a:pPr>
            <a:r>
              <a:rPr lang="el-GR" sz="1600" dirty="0">
                <a:latin typeface="Times New Roman"/>
                <a:cs typeface="Times New Roman"/>
              </a:rPr>
              <a:t>Σφαιρική Αρμονική 6 </a:t>
            </a:r>
            <a:r>
              <a:rPr lang="el-GR" sz="1600" dirty="0">
                <a:latin typeface="Times New Roman"/>
              </a:rPr>
              <a:t>κατευθύνσεων</a:t>
            </a:r>
            <a:endParaRPr lang="el-GR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har char="●"/>
            </a:pPr>
            <a:r>
              <a:rPr lang="el-GR" sz="1600" dirty="0">
                <a:latin typeface="Times New Roman"/>
              </a:rPr>
              <a:t>Διακύμανση φωτός</a:t>
            </a:r>
          </a:p>
          <a:p>
            <a:pPr>
              <a:buChar char="●"/>
            </a:pPr>
            <a:r>
              <a:rPr lang="el-GR" sz="1600" dirty="0">
                <a:latin typeface="Times New Roman"/>
                <a:cs typeface="Times New Roman"/>
              </a:rPr>
              <a:t>Διακύμανση χρώματος</a:t>
            </a:r>
          </a:p>
          <a:p>
            <a:pPr>
              <a:buChar char="●"/>
            </a:pPr>
            <a:r>
              <a:rPr lang="en-US" sz="1600" dirty="0" err="1">
                <a:latin typeface="Times New Roman"/>
                <a:cs typeface="Times New Roman"/>
              </a:rPr>
              <a:t>Δι</a:t>
            </a:r>
            <a:r>
              <a:rPr lang="en-US" sz="1600" dirty="0">
                <a:latin typeface="Times New Roman"/>
                <a:cs typeface="Times New Roman"/>
              </a:rPr>
              <a:t>α</a:t>
            </a:r>
            <a:r>
              <a:rPr lang="en-US" sz="1600" dirty="0" err="1">
                <a:latin typeface="Times New Roman"/>
                <a:cs typeface="Times New Roman"/>
              </a:rPr>
              <a:t>κύμ</a:t>
            </a:r>
            <a:r>
              <a:rPr lang="en-US" sz="1600" dirty="0">
                <a:latin typeface="Times New Roman"/>
                <a:cs typeface="Times New Roman"/>
              </a:rPr>
              <a:t>α</a:t>
            </a:r>
            <a:r>
              <a:rPr lang="en-US" sz="1600" dirty="0" err="1">
                <a:latin typeface="Times New Roman"/>
                <a:cs typeface="Times New Roman"/>
              </a:rPr>
              <a:t>νση</a:t>
            </a:r>
            <a:r>
              <a:rPr lang="en-US" sz="1600" dirty="0">
                <a:latin typeface="Times New Roman"/>
                <a:cs typeface="Times New Roman"/>
              </a:rPr>
              <a:t> </a:t>
            </a:r>
            <a:r>
              <a:rPr lang="en-US" sz="1600" dirty="0" err="1">
                <a:latin typeface="Times New Roman"/>
                <a:cs typeface="Times New Roman"/>
              </a:rPr>
              <a:t>δι</a:t>
            </a:r>
            <a:r>
              <a:rPr lang="en-US" sz="1600" dirty="0">
                <a:latin typeface="Times New Roman"/>
                <a:cs typeface="Times New Roman"/>
              </a:rPr>
              <a:t>α</a:t>
            </a:r>
            <a:r>
              <a:rPr lang="en-US" sz="1600" dirty="0" err="1">
                <a:latin typeface="Times New Roman"/>
                <a:cs typeface="Times New Roman"/>
              </a:rPr>
              <a:t>νύσμ</a:t>
            </a:r>
            <a:r>
              <a:rPr lang="en-US" sz="1600" dirty="0">
                <a:latin typeface="Times New Roman"/>
                <a:cs typeface="Times New Roman"/>
              </a:rPr>
              <a:t>α</a:t>
            </a:r>
            <a:r>
              <a:rPr lang="en-US" sz="1600" dirty="0" err="1">
                <a:latin typeface="Times New Roman"/>
                <a:cs typeface="Times New Roman"/>
              </a:rPr>
              <a:t>τος</a:t>
            </a:r>
            <a:r>
              <a:rPr lang="en-US" sz="1600" dirty="0">
                <a:latin typeface="Times New Roman"/>
                <a:cs typeface="Times New Roman"/>
              </a:rPr>
              <a:t> κα</a:t>
            </a:r>
            <a:r>
              <a:rPr lang="en-US" sz="1600" dirty="0" err="1">
                <a:latin typeface="Times New Roman"/>
                <a:cs typeface="Times New Roman"/>
              </a:rPr>
              <a:t>νονικής</a:t>
            </a:r>
            <a:endParaRPr lang="en-US" sz="1600" dirty="0">
              <a:latin typeface="Times New Roman"/>
              <a:cs typeface="Times New Roman"/>
            </a:endParaRPr>
          </a:p>
          <a:p>
            <a:pPr>
              <a:buChar char="●"/>
            </a:pPr>
            <a:r>
              <a:rPr lang="en-US" sz="1600" dirty="0">
                <a:latin typeface="Times New Roman"/>
              </a:rPr>
              <a:t>Πα</a:t>
            </a:r>
            <a:r>
              <a:rPr lang="en-US" sz="1600" dirty="0" err="1">
                <a:latin typeface="Times New Roman"/>
              </a:rPr>
              <a:t>ράγοντ</a:t>
            </a:r>
            <a:r>
              <a:rPr lang="en-US" sz="1600" dirty="0">
                <a:latin typeface="Times New Roman"/>
              </a:rPr>
              <a:t>ας απ</a:t>
            </a:r>
            <a:r>
              <a:rPr lang="en-US" sz="1600" dirty="0" err="1">
                <a:latin typeface="Times New Roman"/>
              </a:rPr>
              <a:t>όφρ</a:t>
            </a:r>
            <a:r>
              <a:rPr lang="en-US" sz="1600" dirty="0">
                <a:latin typeface="Times New Roman"/>
              </a:rPr>
              <a:t>α</a:t>
            </a:r>
            <a:r>
              <a:rPr lang="en-US" sz="1600" dirty="0" err="1">
                <a:latin typeface="Times New Roman"/>
              </a:rPr>
              <a:t>ξης</a:t>
            </a:r>
            <a:r>
              <a:rPr lang="en-US" sz="1600" dirty="0">
                <a:latin typeface="Times New Roman"/>
              </a:rPr>
              <a:t> </a:t>
            </a:r>
            <a:r>
              <a:rPr lang="en-US" sz="1600" dirty="0" err="1">
                <a:latin typeface="Times New Roman"/>
              </a:rPr>
              <a:t>σημείου</a:t>
            </a:r>
            <a:endParaRPr lang="en-US" sz="1600">
              <a:latin typeface="Times New Roman"/>
              <a:cs typeface="Times New Roman" panose="02020603050405020304" pitchFamily="18" charset="0"/>
            </a:endParaRPr>
          </a:p>
          <a:p>
            <a:pPr>
              <a:buChar char="●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0" name="Google Shape;250;p31"/>
          <p:cNvCxnSpPr>
            <a:cxnSpLocks/>
          </p:cNvCxnSpPr>
          <p:nvPr/>
        </p:nvCxnSpPr>
        <p:spPr>
          <a:xfrm>
            <a:off x="3910818" y="731375"/>
            <a:ext cx="523330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47;p31">
            <a:extLst>
              <a:ext uri="{FF2B5EF4-FFF2-40B4-BE49-F238E27FC236}">
                <a16:creationId xmlns:a16="http://schemas.microsoft.com/office/drawing/2014/main" id="{3D53C270-000A-A7A1-62FC-DB535098DEB7}"/>
              </a:ext>
            </a:extLst>
          </p:cNvPr>
          <p:cNvSpPr txBox="1">
            <a:spLocks/>
          </p:cNvSpPr>
          <p:nvPr/>
        </p:nvSpPr>
        <p:spPr>
          <a:xfrm>
            <a:off x="6430237" y="1132987"/>
            <a:ext cx="2261869" cy="581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AutoNum type="arabicPeriod"/>
              <a:defRPr sz="18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0" indent="0">
              <a:buNone/>
            </a:pPr>
            <a:r>
              <a:rPr lang="en" dirty="0" err="1">
                <a:latin typeface="Times New Roman"/>
              </a:rPr>
              <a:t>Το</a:t>
            </a:r>
            <a:r>
              <a:rPr lang="en" dirty="0">
                <a:latin typeface="Times New Roman"/>
              </a:rPr>
              <a:t>π</a:t>
            </a:r>
            <a:r>
              <a:rPr lang="en" dirty="0" err="1">
                <a:latin typeface="Times New Roman"/>
              </a:rPr>
              <a:t>οθέτηση</a:t>
            </a:r>
            <a:r>
              <a:rPr lang="en" dirty="0">
                <a:latin typeface="Times New Roman"/>
              </a:rPr>
              <a:t> </a:t>
            </a:r>
            <a:r>
              <a:rPr lang="en" dirty="0" err="1">
                <a:latin typeface="Times New Roman"/>
              </a:rPr>
              <a:t>σημείων</a:t>
            </a:r>
          </a:p>
          <a:p>
            <a:pPr>
              <a:buFont typeface="Hind Madurai"/>
              <a:buChar char="●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Εικόνα 3" descr="Εικόνα που περιέχει στιγμιότυπο οθόνης, τέχνη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979E791B-44AF-0EF5-CD14-37AA73A16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9474" y="1543050"/>
            <a:ext cx="3864173" cy="2450307"/>
          </a:xfrm>
          <a:prstGeom prst="rect">
            <a:avLst/>
          </a:prstGeom>
        </p:spPr>
      </p:pic>
      <p:cxnSp>
        <p:nvCxnSpPr>
          <p:cNvPr id="5" name="Google Shape;250;p31">
            <a:extLst>
              <a:ext uri="{FF2B5EF4-FFF2-40B4-BE49-F238E27FC236}">
                <a16:creationId xmlns:a16="http://schemas.microsoft.com/office/drawing/2014/main" id="{7043D0DA-3E82-7A4A-81BF-7FFD077D299F}"/>
              </a:ext>
            </a:extLst>
          </p:cNvPr>
          <p:cNvCxnSpPr>
            <a:cxnSpLocks/>
          </p:cNvCxnSpPr>
          <p:nvPr/>
        </p:nvCxnSpPr>
        <p:spPr>
          <a:xfrm flipV="1">
            <a:off x="4782355" y="4396118"/>
            <a:ext cx="4361770" cy="14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>
          <a:extLst>
            <a:ext uri="{FF2B5EF4-FFF2-40B4-BE49-F238E27FC236}">
              <a16:creationId xmlns:a16="http://schemas.microsoft.com/office/drawing/2014/main" id="{EB4D83E8-AC36-B6F5-7C9E-DA6CC3586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>
            <a:extLst>
              <a:ext uri="{FF2B5EF4-FFF2-40B4-BE49-F238E27FC236}">
                <a16:creationId xmlns:a16="http://schemas.microsoft.com/office/drawing/2014/main" id="{AAC82CE6-DB21-75E4-467D-0E00F258A64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246" name="Google Shape;246;p31">
            <a:extLst>
              <a:ext uri="{FF2B5EF4-FFF2-40B4-BE49-F238E27FC236}">
                <a16:creationId xmlns:a16="http://schemas.microsoft.com/office/drawing/2014/main" id="{605F3A64-68B4-22D2-D81D-C48037E391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0" dirty="0">
                <a:latin typeface="Times New Roman"/>
                <a:cs typeface="Times New Roman"/>
              </a:rPr>
              <a:t>FEATURES - SH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>
            <a:extLst>
              <a:ext uri="{FF2B5EF4-FFF2-40B4-BE49-F238E27FC236}">
                <a16:creationId xmlns:a16="http://schemas.microsoft.com/office/drawing/2014/main" id="{27DFB5F1-B93A-C5F9-F6A5-C063A6E342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8600" y="1423500"/>
            <a:ext cx="4762181" cy="29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" dirty="0">
                <a:latin typeface="Times New Roman"/>
              </a:rPr>
              <a:t>6 κα</a:t>
            </a:r>
            <a:r>
              <a:rPr lang="en" dirty="0" err="1">
                <a:latin typeface="Times New Roman"/>
              </a:rPr>
              <a:t>τευθύνσεις</a:t>
            </a:r>
            <a:endParaRPr lang="en" dirty="0">
              <a:latin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" dirty="0">
                <a:latin typeface="Times New Roman"/>
              </a:rPr>
              <a:t>RGBA </a:t>
            </a:r>
            <a:r>
              <a:rPr lang="en" dirty="0" err="1">
                <a:latin typeface="Times New Roman"/>
              </a:rPr>
              <a:t>τιμές</a:t>
            </a:r>
            <a:r>
              <a:rPr lang="en" dirty="0">
                <a:latin typeface="Times New Roman"/>
              </a:rPr>
              <a:t> </a:t>
            </a:r>
            <a:r>
              <a:rPr lang="en" dirty="0" err="1">
                <a:latin typeface="Times New Roman"/>
              </a:rPr>
              <a:t>γι</a:t>
            </a:r>
            <a:r>
              <a:rPr lang="en" dirty="0">
                <a:latin typeface="Times New Roman"/>
              </a:rPr>
              <a:t>α </a:t>
            </a:r>
            <a:r>
              <a:rPr lang="en" dirty="0" err="1">
                <a:latin typeface="Times New Roman"/>
              </a:rPr>
              <a:t>κάθε</a:t>
            </a:r>
            <a:r>
              <a:rPr lang="en" dirty="0">
                <a:latin typeface="Times New Roman"/>
              </a:rPr>
              <a:t> κα</a:t>
            </a:r>
            <a:r>
              <a:rPr lang="en" dirty="0" err="1">
                <a:latin typeface="Times New Roman"/>
              </a:rPr>
              <a:t>τεύθυνση</a:t>
            </a:r>
            <a:endParaRPr lang="en" dirty="0">
              <a:latin typeface="Times New Roman"/>
            </a:endParaRPr>
          </a:p>
          <a:p>
            <a:pPr marL="285750" indent="-285750">
              <a:buFont typeface="Arial"/>
              <a:buChar char="•"/>
            </a:pPr>
            <a:endParaRPr lang="en" dirty="0"/>
          </a:p>
          <a:p>
            <a:pPr>
              <a:buFont typeface="Arial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0" name="Google Shape;250;p31">
            <a:extLst>
              <a:ext uri="{FF2B5EF4-FFF2-40B4-BE49-F238E27FC236}">
                <a16:creationId xmlns:a16="http://schemas.microsoft.com/office/drawing/2014/main" id="{BD20E312-BD7E-BE8B-90B9-46E9A4336E6A}"/>
              </a:ext>
            </a:extLst>
          </p:cNvPr>
          <p:cNvCxnSpPr>
            <a:cxnSpLocks/>
          </p:cNvCxnSpPr>
          <p:nvPr/>
        </p:nvCxnSpPr>
        <p:spPr>
          <a:xfrm>
            <a:off x="3910818" y="731375"/>
            <a:ext cx="523330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Εικόνα 3" descr="Εικόνα που περιέχει κύκλος, χώρος, στιγμιότυπο οθόνης, αστρονομία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86F498CF-7A2F-7069-5549-B29F3A440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6407" y="1121569"/>
            <a:ext cx="2871787" cy="2871788"/>
          </a:xfrm>
          <a:prstGeom prst="rect">
            <a:avLst/>
          </a:prstGeom>
          <a:effectLst/>
        </p:spPr>
      </p:pic>
      <p:cxnSp>
        <p:nvCxnSpPr>
          <p:cNvPr id="5" name="Google Shape;250;p31">
            <a:extLst>
              <a:ext uri="{FF2B5EF4-FFF2-40B4-BE49-F238E27FC236}">
                <a16:creationId xmlns:a16="http://schemas.microsoft.com/office/drawing/2014/main" id="{0C25981F-7533-604F-23DA-48668B07D630}"/>
              </a:ext>
            </a:extLst>
          </p:cNvPr>
          <p:cNvCxnSpPr>
            <a:cxnSpLocks/>
          </p:cNvCxnSpPr>
          <p:nvPr/>
        </p:nvCxnSpPr>
        <p:spPr>
          <a:xfrm flipV="1">
            <a:off x="4782355" y="4396118"/>
            <a:ext cx="4361770" cy="14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52245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>
          <a:extLst>
            <a:ext uri="{FF2B5EF4-FFF2-40B4-BE49-F238E27FC236}">
              <a16:creationId xmlns:a16="http://schemas.microsoft.com/office/drawing/2014/main" id="{E684ED17-4BB1-A453-7951-7E7DBE0C8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>
            <a:extLst>
              <a:ext uri="{FF2B5EF4-FFF2-40B4-BE49-F238E27FC236}">
                <a16:creationId xmlns:a16="http://schemas.microsoft.com/office/drawing/2014/main" id="{A1C0E51E-91E6-954D-BE47-6BB7C88A526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sp>
        <p:nvSpPr>
          <p:cNvPr id="246" name="Google Shape;246;p31">
            <a:extLst>
              <a:ext uri="{FF2B5EF4-FFF2-40B4-BE49-F238E27FC236}">
                <a16:creationId xmlns:a16="http://schemas.microsoft.com/office/drawing/2014/main" id="{3002B850-62B3-D568-DA0E-9B1DDD621E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0" dirty="0">
                <a:latin typeface="Times New Roman"/>
                <a:cs typeface="Times New Roman"/>
              </a:rPr>
              <a:t>FEATURES - Light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>
            <a:extLst>
              <a:ext uri="{FF2B5EF4-FFF2-40B4-BE49-F238E27FC236}">
                <a16:creationId xmlns:a16="http://schemas.microsoft.com/office/drawing/2014/main" id="{E0977F26-4B95-34E8-4978-BA9B31122D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62851" y="1287768"/>
            <a:ext cx="4033517" cy="7889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" dirty="0">
                <a:latin typeface="Times New Roman"/>
                <a:cs typeface="Times New Roman"/>
              </a:rPr>
              <a:t>Luminance Variance</a:t>
            </a:r>
            <a:endParaRPr lang="el-GR" dirty="0">
              <a:latin typeface="Times New Roman"/>
              <a:cs typeface="Times New Roman"/>
            </a:endParaRPr>
          </a:p>
          <a:p>
            <a:pPr marL="742950" lvl="1">
              <a:buSzPts val="1800"/>
              <a:buFont typeface="Courier New"/>
              <a:buChar char="o"/>
            </a:pPr>
            <a:r>
              <a:rPr lang="en" err="1">
                <a:latin typeface="Times New Roman"/>
                <a:cs typeface="Times New Roman"/>
              </a:rPr>
              <a:t>Δι</a:t>
            </a:r>
            <a:r>
              <a:rPr lang="en" dirty="0">
                <a:latin typeface="Times New Roman"/>
                <a:cs typeface="Times New Roman"/>
              </a:rPr>
              <a:t>α</a:t>
            </a:r>
            <a:r>
              <a:rPr lang="en" err="1">
                <a:latin typeface="Times New Roman"/>
                <a:cs typeface="Times New Roman"/>
              </a:rPr>
              <a:t>κύμ</a:t>
            </a:r>
            <a:r>
              <a:rPr lang="en" dirty="0">
                <a:latin typeface="Times New Roman"/>
                <a:cs typeface="Times New Roman"/>
              </a:rPr>
              <a:t>α</a:t>
            </a:r>
            <a:r>
              <a:rPr lang="en" err="1">
                <a:latin typeface="Times New Roman"/>
                <a:cs typeface="Times New Roman"/>
              </a:rPr>
              <a:t>νση</a:t>
            </a:r>
            <a:r>
              <a:rPr lang="en" dirty="0">
                <a:latin typeface="Times New Roman"/>
                <a:cs typeface="Times New Roman"/>
              </a:rPr>
              <a:t> </a:t>
            </a:r>
            <a:r>
              <a:rPr lang="en" err="1">
                <a:latin typeface="Times New Roman"/>
                <a:cs typeface="Times New Roman"/>
              </a:rPr>
              <a:t>Φωτεινότητ</a:t>
            </a:r>
            <a:r>
              <a:rPr lang="en" dirty="0">
                <a:latin typeface="Times New Roman"/>
                <a:cs typeface="Times New Roman"/>
              </a:rPr>
              <a:t>ας </a:t>
            </a:r>
            <a:r>
              <a:rPr lang="en" err="1">
                <a:latin typeface="Times New Roman"/>
                <a:cs typeface="Times New Roman"/>
              </a:rPr>
              <a:t>σε</a:t>
            </a:r>
            <a:r>
              <a:rPr lang="en" dirty="0">
                <a:latin typeface="Times New Roman"/>
                <a:cs typeface="Times New Roman"/>
              </a:rPr>
              <a:t> </a:t>
            </a:r>
            <a:r>
              <a:rPr lang="en" err="1">
                <a:latin typeface="Times New Roman"/>
                <a:cs typeface="Times New Roman"/>
              </a:rPr>
              <a:t>μι</a:t>
            </a:r>
            <a:r>
              <a:rPr lang="en" dirty="0">
                <a:latin typeface="Times New Roman"/>
                <a:cs typeface="Times New Roman"/>
              </a:rPr>
              <a:t>α π</a:t>
            </a:r>
            <a:r>
              <a:rPr lang="en" err="1">
                <a:latin typeface="Times New Roman"/>
                <a:cs typeface="Times New Roman"/>
              </a:rPr>
              <a:t>εριοχή</a:t>
            </a:r>
            <a:endParaRPr lang="en">
              <a:latin typeface="Times New Roman"/>
              <a:cs typeface="Times New Roman"/>
            </a:endParaRPr>
          </a:p>
          <a:p>
            <a:pPr marL="742950" lvl="1">
              <a:buSzPts val="1800"/>
              <a:buFont typeface="Courier New"/>
              <a:buChar char="o"/>
            </a:pPr>
            <a:endParaRPr lang="en" dirty="0"/>
          </a:p>
        </p:txBody>
      </p:sp>
      <p:cxnSp>
        <p:nvCxnSpPr>
          <p:cNvPr id="250" name="Google Shape;250;p31">
            <a:extLst>
              <a:ext uri="{FF2B5EF4-FFF2-40B4-BE49-F238E27FC236}">
                <a16:creationId xmlns:a16="http://schemas.microsoft.com/office/drawing/2014/main" id="{C8D317E5-017F-B7F3-7052-3066D434B2B4}"/>
              </a:ext>
            </a:extLst>
          </p:cNvPr>
          <p:cNvCxnSpPr>
            <a:cxnSpLocks/>
          </p:cNvCxnSpPr>
          <p:nvPr/>
        </p:nvCxnSpPr>
        <p:spPr>
          <a:xfrm>
            <a:off x="4618049" y="702800"/>
            <a:ext cx="452607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190FA74B-1665-F072-22D8-755019D80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445" y="811806"/>
            <a:ext cx="3128962" cy="1919688"/>
          </a:xfrm>
          <a:prstGeom prst="rect">
            <a:avLst/>
          </a:prstGeom>
          <a:effectLst/>
        </p:spPr>
      </p:pic>
      <p:cxnSp>
        <p:nvCxnSpPr>
          <p:cNvPr id="5" name="Google Shape;250;p31">
            <a:extLst>
              <a:ext uri="{FF2B5EF4-FFF2-40B4-BE49-F238E27FC236}">
                <a16:creationId xmlns:a16="http://schemas.microsoft.com/office/drawing/2014/main" id="{C2B183E0-CEFC-29E4-A6EB-E3DFE416FC71}"/>
              </a:ext>
            </a:extLst>
          </p:cNvPr>
          <p:cNvCxnSpPr>
            <a:cxnSpLocks/>
          </p:cNvCxnSpPr>
          <p:nvPr/>
        </p:nvCxnSpPr>
        <p:spPr>
          <a:xfrm flipV="1">
            <a:off x="4782355" y="4674724"/>
            <a:ext cx="4361770" cy="14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Google Shape;250;p31">
            <a:extLst>
              <a:ext uri="{FF2B5EF4-FFF2-40B4-BE49-F238E27FC236}">
                <a16:creationId xmlns:a16="http://schemas.microsoft.com/office/drawing/2014/main" id="{CF6141FC-5EB8-6A6D-381D-9058476113CE}"/>
              </a:ext>
            </a:extLst>
          </p:cNvPr>
          <p:cNvCxnSpPr>
            <a:cxnSpLocks/>
          </p:cNvCxnSpPr>
          <p:nvPr/>
        </p:nvCxnSpPr>
        <p:spPr>
          <a:xfrm flipV="1">
            <a:off x="660411" y="2453017"/>
            <a:ext cx="338307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247;p31">
            <a:extLst>
              <a:ext uri="{FF2B5EF4-FFF2-40B4-BE49-F238E27FC236}">
                <a16:creationId xmlns:a16="http://schemas.microsoft.com/office/drawing/2014/main" id="{03B811A4-8EEC-F336-5C7B-C51CF34603DE}"/>
              </a:ext>
            </a:extLst>
          </p:cNvPr>
          <p:cNvSpPr txBox="1">
            <a:spLocks/>
          </p:cNvSpPr>
          <p:nvPr/>
        </p:nvSpPr>
        <p:spPr>
          <a:xfrm>
            <a:off x="4044225" y="3176099"/>
            <a:ext cx="4762181" cy="788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AutoNum type="arabicPeriod"/>
              <a:defRPr sz="18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" dirty="0">
                <a:latin typeface="Times New Roman"/>
              </a:rPr>
              <a:t>Chrominance Variance</a:t>
            </a:r>
          </a:p>
          <a:p>
            <a:pPr marL="742950" lvl="1">
              <a:buSzPts val="1800"/>
              <a:buFont typeface="Courier New"/>
              <a:buChar char="o"/>
            </a:pPr>
            <a:r>
              <a:rPr lang="en" dirty="0" err="1">
                <a:latin typeface="Times New Roman"/>
              </a:rPr>
              <a:t>Δι</a:t>
            </a:r>
            <a:r>
              <a:rPr lang="en" dirty="0">
                <a:latin typeface="Times New Roman"/>
              </a:rPr>
              <a:t>α</a:t>
            </a:r>
            <a:r>
              <a:rPr lang="en" dirty="0" err="1">
                <a:latin typeface="Times New Roman"/>
              </a:rPr>
              <a:t>κύμ</a:t>
            </a:r>
            <a:r>
              <a:rPr lang="en" dirty="0">
                <a:latin typeface="Times New Roman"/>
              </a:rPr>
              <a:t>α</a:t>
            </a:r>
            <a:r>
              <a:rPr lang="en" dirty="0" err="1">
                <a:latin typeface="Times New Roman"/>
              </a:rPr>
              <a:t>νση</a:t>
            </a:r>
            <a:r>
              <a:rPr lang="en" dirty="0">
                <a:latin typeface="Times New Roman"/>
              </a:rPr>
              <a:t> </a:t>
            </a:r>
            <a:r>
              <a:rPr lang="en" dirty="0" err="1">
                <a:latin typeface="Times New Roman"/>
              </a:rPr>
              <a:t>χρώμ</a:t>
            </a:r>
            <a:r>
              <a:rPr lang="en" dirty="0">
                <a:latin typeface="Times New Roman"/>
              </a:rPr>
              <a:t>α</a:t>
            </a:r>
            <a:r>
              <a:rPr lang="en" dirty="0" err="1">
                <a:latin typeface="Times New Roman"/>
              </a:rPr>
              <a:t>τος</a:t>
            </a:r>
            <a:r>
              <a:rPr lang="en" dirty="0">
                <a:latin typeface="Times New Roman"/>
              </a:rPr>
              <a:t> </a:t>
            </a:r>
            <a:r>
              <a:rPr lang="en" dirty="0" err="1">
                <a:latin typeface="Times New Roman"/>
              </a:rPr>
              <a:t>φωτός</a:t>
            </a:r>
            <a:r>
              <a:rPr lang="en" dirty="0">
                <a:latin typeface="Times New Roman"/>
              </a:rPr>
              <a:t> </a:t>
            </a:r>
            <a:r>
              <a:rPr lang="en" dirty="0" err="1">
                <a:latin typeface="Times New Roman"/>
              </a:rPr>
              <a:t>σε</a:t>
            </a:r>
            <a:r>
              <a:rPr lang="en" dirty="0">
                <a:latin typeface="Times New Roman"/>
              </a:rPr>
              <a:t> </a:t>
            </a:r>
            <a:r>
              <a:rPr lang="en" dirty="0" err="1">
                <a:latin typeface="Times New Roman"/>
              </a:rPr>
              <a:t>μι</a:t>
            </a:r>
            <a:r>
              <a:rPr lang="en" dirty="0">
                <a:latin typeface="Times New Roman"/>
              </a:rPr>
              <a:t>α π</a:t>
            </a:r>
            <a:r>
              <a:rPr lang="en" dirty="0" err="1">
                <a:latin typeface="Times New Roman"/>
              </a:rPr>
              <a:t>εριοχή</a:t>
            </a:r>
            <a:endParaRPr lang="en" dirty="0">
              <a:latin typeface="Times New Roman"/>
            </a:endParaRPr>
          </a:p>
        </p:txBody>
      </p:sp>
      <p:pic>
        <p:nvPicPr>
          <p:cNvPr id="7" name="Εικόνα 6" descr="Εικόνα που περιέχει πολυχρωμία, τέχνη, δημιουργικότητα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5EB681B4-2DF3-AAC5-5155-B0223F3F3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13" y="2591581"/>
            <a:ext cx="3128962" cy="1803426"/>
          </a:xfrm>
          <a:prstGeom prst="rect">
            <a:avLst/>
          </a:prstGeom>
          <a:effectLst/>
        </p:spPr>
      </p:pic>
      <p:cxnSp>
        <p:nvCxnSpPr>
          <p:cNvPr id="8" name="Google Shape;250;p31">
            <a:extLst>
              <a:ext uri="{FF2B5EF4-FFF2-40B4-BE49-F238E27FC236}">
                <a16:creationId xmlns:a16="http://schemas.microsoft.com/office/drawing/2014/main" id="{EC28208F-B9A7-92F6-D0CF-B298198C29BE}"/>
              </a:ext>
            </a:extLst>
          </p:cNvPr>
          <p:cNvCxnSpPr>
            <a:cxnSpLocks/>
          </p:cNvCxnSpPr>
          <p:nvPr/>
        </p:nvCxnSpPr>
        <p:spPr>
          <a:xfrm flipV="1">
            <a:off x="4618047" y="2910218"/>
            <a:ext cx="338307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84530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>
          <a:extLst>
            <a:ext uri="{FF2B5EF4-FFF2-40B4-BE49-F238E27FC236}">
              <a16:creationId xmlns:a16="http://schemas.microsoft.com/office/drawing/2014/main" id="{73E99B10-763D-81CB-C604-4913EF5DC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>
            <a:extLst>
              <a:ext uri="{FF2B5EF4-FFF2-40B4-BE49-F238E27FC236}">
                <a16:creationId xmlns:a16="http://schemas.microsoft.com/office/drawing/2014/main" id="{F41AA23F-E850-E45D-D54E-874DD5DD60D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239459" y="4637701"/>
            <a:ext cx="237600" cy="210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246" name="Google Shape;246;p31">
            <a:extLst>
              <a:ext uri="{FF2B5EF4-FFF2-40B4-BE49-F238E27FC236}">
                <a16:creationId xmlns:a16="http://schemas.microsoft.com/office/drawing/2014/main" id="{AF52B93D-3267-CE6C-8DB1-396156DB4D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0" dirty="0">
                <a:latin typeface="Times New Roman"/>
                <a:cs typeface="Times New Roman"/>
              </a:rPr>
              <a:t>FEATURES - Space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Google Shape;247;p31">
            <a:extLst>
              <a:ext uri="{FF2B5EF4-FFF2-40B4-BE49-F238E27FC236}">
                <a16:creationId xmlns:a16="http://schemas.microsoft.com/office/drawing/2014/main" id="{380C48E1-E1F0-A131-BF75-7313455344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77188" y="1287768"/>
            <a:ext cx="4033517" cy="7889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" dirty="0">
                <a:latin typeface="Times New Roman"/>
              </a:rPr>
              <a:t>Normal Variance</a:t>
            </a:r>
          </a:p>
          <a:p>
            <a:pPr marL="742950" lvl="1">
              <a:buSzPts val="1800"/>
              <a:buFont typeface="Courier New"/>
              <a:buChar char="o"/>
            </a:pPr>
            <a:r>
              <a:rPr lang="en" dirty="0" err="1">
                <a:latin typeface="Times New Roman"/>
              </a:rPr>
              <a:t>Δι</a:t>
            </a:r>
            <a:r>
              <a:rPr lang="en" dirty="0">
                <a:latin typeface="Times New Roman"/>
              </a:rPr>
              <a:t>α</a:t>
            </a:r>
            <a:r>
              <a:rPr lang="en" dirty="0" err="1">
                <a:latin typeface="Times New Roman"/>
              </a:rPr>
              <a:t>κύμ</a:t>
            </a:r>
            <a:r>
              <a:rPr lang="en" dirty="0">
                <a:latin typeface="Times New Roman"/>
              </a:rPr>
              <a:t>α</a:t>
            </a:r>
            <a:r>
              <a:rPr lang="en" dirty="0" err="1">
                <a:latin typeface="Times New Roman"/>
              </a:rPr>
              <a:t>νση</a:t>
            </a:r>
            <a:r>
              <a:rPr lang="en" dirty="0">
                <a:latin typeface="Times New Roman"/>
              </a:rPr>
              <a:t> κα</a:t>
            </a:r>
            <a:r>
              <a:rPr lang="en" dirty="0" err="1">
                <a:latin typeface="Times New Roman"/>
              </a:rPr>
              <a:t>τεύθυνσης</a:t>
            </a:r>
            <a:r>
              <a:rPr lang="en" dirty="0">
                <a:latin typeface="Times New Roman"/>
              </a:rPr>
              <a:t> κα</a:t>
            </a:r>
            <a:r>
              <a:rPr lang="en" dirty="0" err="1">
                <a:latin typeface="Times New Roman"/>
              </a:rPr>
              <a:t>θέτου</a:t>
            </a:r>
            <a:r>
              <a:rPr lang="en" dirty="0">
                <a:latin typeface="Times New Roman"/>
              </a:rPr>
              <a:t> </a:t>
            </a:r>
            <a:r>
              <a:rPr lang="en" dirty="0" err="1">
                <a:latin typeface="Times New Roman"/>
              </a:rPr>
              <a:t>των</a:t>
            </a:r>
            <a:r>
              <a:rPr lang="en" dirty="0">
                <a:latin typeface="Times New Roman"/>
              </a:rPr>
              <a:t> επ</a:t>
            </a:r>
            <a:r>
              <a:rPr lang="en" dirty="0" err="1">
                <a:latin typeface="Times New Roman"/>
              </a:rPr>
              <a:t>ιφ</a:t>
            </a:r>
            <a:r>
              <a:rPr lang="en" dirty="0">
                <a:latin typeface="Times New Roman"/>
              </a:rPr>
              <a:t>α</a:t>
            </a:r>
            <a:r>
              <a:rPr lang="en" dirty="0" err="1">
                <a:latin typeface="Times New Roman"/>
              </a:rPr>
              <a:t>νειών</a:t>
            </a:r>
            <a:r>
              <a:rPr lang="en" dirty="0">
                <a:latin typeface="Times New Roman"/>
              </a:rPr>
              <a:t> </a:t>
            </a:r>
          </a:p>
          <a:p>
            <a:pPr marL="742950" lvl="1">
              <a:buSzPts val="1800"/>
              <a:buFont typeface="Courier New"/>
              <a:buChar char="o"/>
            </a:pPr>
            <a:endParaRPr lang="en" dirty="0"/>
          </a:p>
        </p:txBody>
      </p:sp>
      <p:cxnSp>
        <p:nvCxnSpPr>
          <p:cNvPr id="250" name="Google Shape;250;p31">
            <a:extLst>
              <a:ext uri="{FF2B5EF4-FFF2-40B4-BE49-F238E27FC236}">
                <a16:creationId xmlns:a16="http://schemas.microsoft.com/office/drawing/2014/main" id="{5F28591D-7F6E-668C-7338-0E6FBA813841}"/>
              </a:ext>
            </a:extLst>
          </p:cNvPr>
          <p:cNvCxnSpPr>
            <a:cxnSpLocks/>
          </p:cNvCxnSpPr>
          <p:nvPr/>
        </p:nvCxnSpPr>
        <p:spPr>
          <a:xfrm>
            <a:off x="4618049" y="702800"/>
            <a:ext cx="452607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Εικόνα 3" descr="Εικόνα που περιέχει στιγμιότυπο οθόνης, σχεδίαση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4F0FA248-5566-4C36-570C-3FEDB4EBB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133" y="776087"/>
            <a:ext cx="2549628" cy="2055419"/>
          </a:xfrm>
          <a:prstGeom prst="rect">
            <a:avLst/>
          </a:prstGeom>
          <a:effectLst/>
        </p:spPr>
      </p:pic>
      <p:cxnSp>
        <p:nvCxnSpPr>
          <p:cNvPr id="5" name="Google Shape;250;p31">
            <a:extLst>
              <a:ext uri="{FF2B5EF4-FFF2-40B4-BE49-F238E27FC236}">
                <a16:creationId xmlns:a16="http://schemas.microsoft.com/office/drawing/2014/main" id="{825A9904-7571-8DFF-B513-A4BE57A7F344}"/>
              </a:ext>
            </a:extLst>
          </p:cNvPr>
          <p:cNvCxnSpPr>
            <a:cxnSpLocks/>
          </p:cNvCxnSpPr>
          <p:nvPr/>
        </p:nvCxnSpPr>
        <p:spPr>
          <a:xfrm flipV="1">
            <a:off x="4782355" y="4674724"/>
            <a:ext cx="4361770" cy="14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Google Shape;250;p31">
            <a:extLst>
              <a:ext uri="{FF2B5EF4-FFF2-40B4-BE49-F238E27FC236}">
                <a16:creationId xmlns:a16="http://schemas.microsoft.com/office/drawing/2014/main" id="{783389B6-0093-4AC2-C084-E44C5B0AD30D}"/>
              </a:ext>
            </a:extLst>
          </p:cNvPr>
          <p:cNvCxnSpPr>
            <a:cxnSpLocks/>
          </p:cNvCxnSpPr>
          <p:nvPr/>
        </p:nvCxnSpPr>
        <p:spPr>
          <a:xfrm flipV="1">
            <a:off x="660411" y="2453017"/>
            <a:ext cx="338307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247;p31">
            <a:extLst>
              <a:ext uri="{FF2B5EF4-FFF2-40B4-BE49-F238E27FC236}">
                <a16:creationId xmlns:a16="http://schemas.microsoft.com/office/drawing/2014/main" id="{A4844A00-A823-5C63-B3FC-4918F6F6A41D}"/>
              </a:ext>
            </a:extLst>
          </p:cNvPr>
          <p:cNvSpPr txBox="1">
            <a:spLocks/>
          </p:cNvSpPr>
          <p:nvPr/>
        </p:nvSpPr>
        <p:spPr>
          <a:xfrm>
            <a:off x="3665606" y="3097518"/>
            <a:ext cx="4762181" cy="788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ind Madurai"/>
              <a:buAutoNum type="arabicPeriod"/>
              <a:defRPr sz="18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rabi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alpha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 Madurai"/>
              <a:buAutoNum type="romanLcPeriod"/>
              <a:defRPr sz="1400" b="0" i="0" u="none" strike="noStrike" cap="none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" dirty="0">
                <a:latin typeface="Times New Roman"/>
                <a:cs typeface="Times New Roman"/>
              </a:rPr>
              <a:t>Occlusion Factor</a:t>
            </a:r>
            <a:endParaRPr lang="el-GR" dirty="0">
              <a:latin typeface="Times New Roman"/>
              <a:cs typeface="Times New Roman"/>
            </a:endParaRPr>
          </a:p>
          <a:p>
            <a:pPr marL="742950" lvl="1">
              <a:buSzPts val="1800"/>
              <a:buFont typeface="Courier New"/>
              <a:buChar char="o"/>
            </a:pPr>
            <a:r>
              <a:rPr lang="en" dirty="0" err="1">
                <a:latin typeface="Times New Roman"/>
                <a:cs typeface="Times New Roman"/>
              </a:rPr>
              <a:t>Ποσοστό</a:t>
            </a:r>
            <a:r>
              <a:rPr lang="en" dirty="0">
                <a:latin typeface="Times New Roman"/>
                <a:cs typeface="Times New Roman"/>
              </a:rPr>
              <a:t> επ</a:t>
            </a:r>
            <a:r>
              <a:rPr lang="en" dirty="0" err="1">
                <a:latin typeface="Times New Roman"/>
                <a:cs typeface="Times New Roman"/>
              </a:rPr>
              <a:t>ικάλυψης</a:t>
            </a:r>
            <a:r>
              <a:rPr lang="en" dirty="0">
                <a:latin typeface="Times New Roman"/>
                <a:cs typeface="Times New Roman"/>
              </a:rPr>
              <a:t> </a:t>
            </a:r>
            <a:r>
              <a:rPr lang="en" dirty="0" err="1">
                <a:latin typeface="Times New Roman"/>
                <a:cs typeface="Times New Roman"/>
              </a:rPr>
              <a:t>της</a:t>
            </a:r>
            <a:r>
              <a:rPr lang="en" dirty="0">
                <a:latin typeface="Times New Roman"/>
                <a:cs typeface="Times New Roman"/>
              </a:rPr>
              <a:t> π</a:t>
            </a:r>
            <a:r>
              <a:rPr lang="en" dirty="0" err="1">
                <a:latin typeface="Times New Roman"/>
                <a:cs typeface="Times New Roman"/>
              </a:rPr>
              <a:t>εριοχής</a:t>
            </a:r>
            <a:endParaRPr lang="en">
              <a:latin typeface="Times New Roman"/>
              <a:cs typeface="Times New Roman"/>
            </a:endParaRPr>
          </a:p>
        </p:txBody>
      </p:sp>
      <p:pic>
        <p:nvPicPr>
          <p:cNvPr id="7" name="Εικόνα 6" descr="Εικόνα που περιέχει στιγμιότυπο οθόνης, σχεδίαση&#10;&#10;Το περιεχόμενο που δημιουργείται από ΑΙ μπορεί να μην είναι σωστό.">
            <a:extLst>
              <a:ext uri="{FF2B5EF4-FFF2-40B4-BE49-F238E27FC236}">
                <a16:creationId xmlns:a16="http://schemas.microsoft.com/office/drawing/2014/main" id="{5C2C4D7F-95C6-DDFD-D345-98A7B70C4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084" y="2570150"/>
            <a:ext cx="2558707" cy="2153467"/>
          </a:xfrm>
          <a:prstGeom prst="rect">
            <a:avLst/>
          </a:prstGeom>
          <a:effectLst/>
        </p:spPr>
      </p:pic>
      <p:cxnSp>
        <p:nvCxnSpPr>
          <p:cNvPr id="8" name="Google Shape;250;p31">
            <a:extLst>
              <a:ext uri="{FF2B5EF4-FFF2-40B4-BE49-F238E27FC236}">
                <a16:creationId xmlns:a16="http://schemas.microsoft.com/office/drawing/2014/main" id="{B385CFDF-6DB8-8B51-7DA4-89277378E7FB}"/>
              </a:ext>
            </a:extLst>
          </p:cNvPr>
          <p:cNvCxnSpPr>
            <a:cxnSpLocks/>
          </p:cNvCxnSpPr>
          <p:nvPr/>
        </p:nvCxnSpPr>
        <p:spPr>
          <a:xfrm flipV="1">
            <a:off x="4618047" y="2910218"/>
            <a:ext cx="338307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78878114"/>
      </p:ext>
    </p:extLst>
  </p:cSld>
  <p:clrMapOvr>
    <a:masterClrMapping/>
  </p:clrMapOvr>
</p:sld>
</file>

<file path=ppt/theme/theme1.xml><?xml version="1.0" encoding="utf-8"?>
<a:theme xmlns:a="http://schemas.openxmlformats.org/drawingml/2006/main" name="Blue Corporate Consulting by Slidesgo">
  <a:themeElements>
    <a:clrScheme name="Simple Light">
      <a:dk1>
        <a:srgbClr val="1093DD"/>
      </a:dk1>
      <a:lt1>
        <a:srgbClr val="F8FDFF"/>
      </a:lt1>
      <a:dk2>
        <a:srgbClr val="595959"/>
      </a:dk2>
      <a:lt2>
        <a:srgbClr val="EEEEEE"/>
      </a:lt2>
      <a:accent1>
        <a:srgbClr val="6CC8F6"/>
      </a:accent1>
      <a:accent2>
        <a:srgbClr val="1098DD"/>
      </a:accent2>
      <a:accent3>
        <a:srgbClr val="F8FDFF"/>
      </a:accent3>
      <a:accent4>
        <a:srgbClr val="595959"/>
      </a:accent4>
      <a:accent5>
        <a:srgbClr val="EEEEEE"/>
      </a:accent5>
      <a:accent6>
        <a:srgbClr val="6CC8F6"/>
      </a:accent6>
      <a:hlink>
        <a:srgbClr val="1098D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3362</TotalTime>
  <Words>1991</Words>
  <Application>Microsoft Office PowerPoint</Application>
  <PresentationFormat>Προβολή στην οθόνη (16:9)</PresentationFormat>
  <Paragraphs>287</Paragraphs>
  <Slides>29</Slides>
  <Notes>28</Notes>
  <HiddenSlides>0</HiddenSlides>
  <MMClips>0</MMClips>
  <ScaleCrop>false</ScaleCrop>
  <HeadingPairs>
    <vt:vector size="4" baseType="variant">
      <vt:variant>
        <vt:lpstr>Θέμα</vt:lpstr>
      </vt:variant>
      <vt:variant>
        <vt:i4>1</vt:i4>
      </vt:variant>
      <vt:variant>
        <vt:lpstr>Τίτλοι διαφανειών</vt:lpstr>
      </vt:variant>
      <vt:variant>
        <vt:i4>29</vt:i4>
      </vt:variant>
    </vt:vector>
  </HeadingPairs>
  <TitlesOfParts>
    <vt:vector size="30" baseType="lpstr">
      <vt:lpstr>Blue Corporate Consulting by Slidesgo</vt:lpstr>
      <vt:lpstr>Deep Illumination-Driven Light Probe Placement</vt:lpstr>
      <vt:lpstr>ΔΟΜΗ ΤΗΣ ΠΑΡΟΥΣΙΑΣΗΣ</vt:lpstr>
      <vt:lpstr>ΕΙΣΑΓΩΓΗ</vt:lpstr>
      <vt:lpstr>LIGHT PROBES</vt:lpstr>
      <vt:lpstr>SPHERICAL HARMONICS</vt:lpstr>
      <vt:lpstr>FEATURES</vt:lpstr>
      <vt:lpstr>FEATURES - SH</vt:lpstr>
      <vt:lpstr>FEATURES - Light</vt:lpstr>
      <vt:lpstr>FEATURES - Space</vt:lpstr>
      <vt:lpstr>LPNN MODEL</vt:lpstr>
      <vt:lpstr>LABEL COLLECTING</vt:lpstr>
      <vt:lpstr>IMPORTANCE SCORES</vt:lpstr>
      <vt:lpstr>ΠΕΙΡΑΜΑΤΙΚΗ ΑΞΙΟΛΟΓΗΣΗ</vt:lpstr>
      <vt:lpstr>PERFORMANCE</vt:lpstr>
      <vt:lpstr>LIGHT PROBE POSITIONING</vt:lpstr>
      <vt:lpstr>QUALITATIVE RESULTS</vt:lpstr>
      <vt:lpstr>QUALITATIVE RESULTS</vt:lpstr>
      <vt:lpstr>QUALITATIVE RESULTS</vt:lpstr>
      <vt:lpstr>OVERSAMPLING</vt:lpstr>
      <vt:lpstr>UNDERSAMPLING</vt:lpstr>
      <vt:lpstr>GRID LAYOUT</vt:lpstr>
      <vt:lpstr>GRID LAYOUT IMPROVEMENT</vt:lpstr>
      <vt:lpstr>MANUAL TWEAKING</vt:lpstr>
      <vt:lpstr>MANUAL TWEAKING</vt:lpstr>
      <vt:lpstr>MANUAL TWEAKING</vt:lpstr>
      <vt:lpstr>ΣΥΜΠΕΡΑΣΜΑΤΑ &amp; ΜΕΛΛΟΝΤΙΚΕΣ ΕΡΓΑΣΙΕΣ</vt:lpstr>
      <vt:lpstr>ΕΥΧΑΡΙΣΤΩ</vt:lpstr>
      <vt:lpstr>LPNN UI IN UNITY</vt:lpstr>
      <vt:lpstr>POINT NET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Bilateral Telemanipulation under Very Long Delays</dc:title>
  <cp:lastModifiedBy>User</cp:lastModifiedBy>
  <cp:revision>938</cp:revision>
  <dcterms:modified xsi:type="dcterms:W3CDTF">2025-07-02T13:11:29Z</dcterms:modified>
</cp:coreProperties>
</file>